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452" r:id="rId2"/>
    <p:sldId id="3451" r:id="rId3"/>
    <p:sldId id="3494" r:id="rId4"/>
    <p:sldId id="3476" r:id="rId5"/>
    <p:sldId id="3475" r:id="rId6"/>
    <p:sldId id="3462" r:id="rId7"/>
    <p:sldId id="3495" r:id="rId8"/>
    <p:sldId id="3477" r:id="rId9"/>
    <p:sldId id="3465" r:id="rId10"/>
    <p:sldId id="3470" r:id="rId11"/>
    <p:sldId id="3454" r:id="rId12"/>
    <p:sldId id="3437" r:id="rId13"/>
    <p:sldId id="3483" r:id="rId14"/>
  </p:sldIdLst>
  <p:sldSz cx="12192000" cy="6858000"/>
  <p:notesSz cx="6858000" cy="9144000"/>
  <p:defaultTextStyle>
    <a:defPPr>
      <a:defRPr lang="en-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408E6F-5660-664D-8A77-3E1FA4AC2687}" v="1" dt="2023-02-28T10:45:08.2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327"/>
  </p:normalViewPr>
  <p:slideViewPr>
    <p:cSldViewPr snapToGrid="0">
      <p:cViewPr varScale="1">
        <p:scale>
          <a:sx n="136" d="100"/>
          <a:sy n="136" d="100"/>
        </p:scale>
        <p:origin x="216" y="28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0DF00-3AE9-2B59-6A7E-1EB23C986F2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FI"/>
          </a:p>
        </p:txBody>
      </p:sp>
      <p:sp>
        <p:nvSpPr>
          <p:cNvPr id="3" name="Subtitle 2">
            <a:extLst>
              <a:ext uri="{FF2B5EF4-FFF2-40B4-BE49-F238E27FC236}">
                <a16:creationId xmlns:a16="http://schemas.microsoft.com/office/drawing/2014/main" id="{09AAE33E-AE73-21DA-A2D1-C0119ACDF2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FI"/>
          </a:p>
        </p:txBody>
      </p:sp>
      <p:sp>
        <p:nvSpPr>
          <p:cNvPr id="4" name="Date Placeholder 3">
            <a:extLst>
              <a:ext uri="{FF2B5EF4-FFF2-40B4-BE49-F238E27FC236}">
                <a16:creationId xmlns:a16="http://schemas.microsoft.com/office/drawing/2014/main" id="{0DC09CCC-108E-3DF4-B9F2-864008942B49}"/>
              </a:ext>
            </a:extLst>
          </p:cNvPr>
          <p:cNvSpPr>
            <a:spLocks noGrp="1"/>
          </p:cNvSpPr>
          <p:nvPr>
            <p:ph type="dt" sz="half" idx="10"/>
          </p:nvPr>
        </p:nvSpPr>
        <p:spPr/>
        <p:txBody>
          <a:bodyPr/>
          <a:lstStyle/>
          <a:p>
            <a:fld id="{DC12C9BE-50CC-B048-9F75-8E22E6BF01BC}" type="datetimeFigureOut">
              <a:rPr lang="en-FI" smtClean="0"/>
              <a:t>28.2.2023</a:t>
            </a:fld>
            <a:endParaRPr lang="en-FI"/>
          </a:p>
        </p:txBody>
      </p:sp>
      <p:sp>
        <p:nvSpPr>
          <p:cNvPr id="5" name="Footer Placeholder 4">
            <a:extLst>
              <a:ext uri="{FF2B5EF4-FFF2-40B4-BE49-F238E27FC236}">
                <a16:creationId xmlns:a16="http://schemas.microsoft.com/office/drawing/2014/main" id="{1BBCB6C8-C7C1-2BE4-490D-A242CE6D57D6}"/>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1A7E39C2-9FD3-8FC1-EAD0-F10114F6B692}"/>
              </a:ext>
            </a:extLst>
          </p:cNvPr>
          <p:cNvSpPr>
            <a:spLocks noGrp="1"/>
          </p:cNvSpPr>
          <p:nvPr>
            <p:ph type="sldNum" sz="quarter" idx="12"/>
          </p:nvPr>
        </p:nvSpPr>
        <p:spPr/>
        <p:txBody>
          <a:bodyPr/>
          <a:lstStyle/>
          <a:p>
            <a:fld id="{D3A452AA-BC08-5C46-B89E-CB9E1AE3AA87}" type="slidenum">
              <a:rPr lang="en-FI" smtClean="0"/>
              <a:t>‹#›</a:t>
            </a:fld>
            <a:endParaRPr lang="en-FI"/>
          </a:p>
        </p:txBody>
      </p:sp>
    </p:spTree>
    <p:extLst>
      <p:ext uri="{BB962C8B-B14F-4D97-AF65-F5344CB8AC3E}">
        <p14:creationId xmlns:p14="http://schemas.microsoft.com/office/powerpoint/2010/main" val="2547543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09FAC-FE62-A651-6385-5AAADBFEEF5A}"/>
              </a:ext>
            </a:extLst>
          </p:cNvPr>
          <p:cNvSpPr>
            <a:spLocks noGrp="1"/>
          </p:cNvSpPr>
          <p:nvPr>
            <p:ph type="title"/>
          </p:nvPr>
        </p:nvSpPr>
        <p:spPr/>
        <p:txBody>
          <a:bodyPr/>
          <a:lstStyle/>
          <a:p>
            <a:r>
              <a:rPr lang="en-US"/>
              <a:t>Click to edit Master title style</a:t>
            </a:r>
            <a:endParaRPr lang="en-FI"/>
          </a:p>
        </p:txBody>
      </p:sp>
      <p:sp>
        <p:nvSpPr>
          <p:cNvPr id="3" name="Vertical Text Placeholder 2">
            <a:extLst>
              <a:ext uri="{FF2B5EF4-FFF2-40B4-BE49-F238E27FC236}">
                <a16:creationId xmlns:a16="http://schemas.microsoft.com/office/drawing/2014/main" id="{823B3C50-5FD0-28FB-23A1-DB62F1F1296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4" name="Date Placeholder 3">
            <a:extLst>
              <a:ext uri="{FF2B5EF4-FFF2-40B4-BE49-F238E27FC236}">
                <a16:creationId xmlns:a16="http://schemas.microsoft.com/office/drawing/2014/main" id="{987F1BB2-3000-EC18-CC32-2327E037AB59}"/>
              </a:ext>
            </a:extLst>
          </p:cNvPr>
          <p:cNvSpPr>
            <a:spLocks noGrp="1"/>
          </p:cNvSpPr>
          <p:nvPr>
            <p:ph type="dt" sz="half" idx="10"/>
          </p:nvPr>
        </p:nvSpPr>
        <p:spPr/>
        <p:txBody>
          <a:bodyPr/>
          <a:lstStyle/>
          <a:p>
            <a:fld id="{DC12C9BE-50CC-B048-9F75-8E22E6BF01BC}" type="datetimeFigureOut">
              <a:rPr lang="en-FI" smtClean="0"/>
              <a:t>28.2.2023</a:t>
            </a:fld>
            <a:endParaRPr lang="en-FI"/>
          </a:p>
        </p:txBody>
      </p:sp>
      <p:sp>
        <p:nvSpPr>
          <p:cNvPr id="5" name="Footer Placeholder 4">
            <a:extLst>
              <a:ext uri="{FF2B5EF4-FFF2-40B4-BE49-F238E27FC236}">
                <a16:creationId xmlns:a16="http://schemas.microsoft.com/office/drawing/2014/main" id="{359DA4C6-C8FD-9464-DB1D-4F95CFD3CD56}"/>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65DD3D8F-7FBF-FF06-97A4-E65DF265D83F}"/>
              </a:ext>
            </a:extLst>
          </p:cNvPr>
          <p:cNvSpPr>
            <a:spLocks noGrp="1"/>
          </p:cNvSpPr>
          <p:nvPr>
            <p:ph type="sldNum" sz="quarter" idx="12"/>
          </p:nvPr>
        </p:nvSpPr>
        <p:spPr/>
        <p:txBody>
          <a:bodyPr/>
          <a:lstStyle/>
          <a:p>
            <a:fld id="{D3A452AA-BC08-5C46-B89E-CB9E1AE3AA87}" type="slidenum">
              <a:rPr lang="en-FI" smtClean="0"/>
              <a:t>‹#›</a:t>
            </a:fld>
            <a:endParaRPr lang="en-FI"/>
          </a:p>
        </p:txBody>
      </p:sp>
    </p:spTree>
    <p:extLst>
      <p:ext uri="{BB962C8B-B14F-4D97-AF65-F5344CB8AC3E}">
        <p14:creationId xmlns:p14="http://schemas.microsoft.com/office/powerpoint/2010/main" val="1499172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78BC21-C475-F340-4730-CB8B7E1147F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FI"/>
          </a:p>
        </p:txBody>
      </p:sp>
      <p:sp>
        <p:nvSpPr>
          <p:cNvPr id="3" name="Vertical Text Placeholder 2">
            <a:extLst>
              <a:ext uri="{FF2B5EF4-FFF2-40B4-BE49-F238E27FC236}">
                <a16:creationId xmlns:a16="http://schemas.microsoft.com/office/drawing/2014/main" id="{C583C9B4-CAAF-69DA-C27C-89873A2394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4" name="Date Placeholder 3">
            <a:extLst>
              <a:ext uri="{FF2B5EF4-FFF2-40B4-BE49-F238E27FC236}">
                <a16:creationId xmlns:a16="http://schemas.microsoft.com/office/drawing/2014/main" id="{34E69552-13B7-75B7-CA75-6F89A9BB3C17}"/>
              </a:ext>
            </a:extLst>
          </p:cNvPr>
          <p:cNvSpPr>
            <a:spLocks noGrp="1"/>
          </p:cNvSpPr>
          <p:nvPr>
            <p:ph type="dt" sz="half" idx="10"/>
          </p:nvPr>
        </p:nvSpPr>
        <p:spPr/>
        <p:txBody>
          <a:bodyPr/>
          <a:lstStyle/>
          <a:p>
            <a:fld id="{DC12C9BE-50CC-B048-9F75-8E22E6BF01BC}" type="datetimeFigureOut">
              <a:rPr lang="en-FI" smtClean="0"/>
              <a:t>28.2.2023</a:t>
            </a:fld>
            <a:endParaRPr lang="en-FI"/>
          </a:p>
        </p:txBody>
      </p:sp>
      <p:sp>
        <p:nvSpPr>
          <p:cNvPr id="5" name="Footer Placeholder 4">
            <a:extLst>
              <a:ext uri="{FF2B5EF4-FFF2-40B4-BE49-F238E27FC236}">
                <a16:creationId xmlns:a16="http://schemas.microsoft.com/office/drawing/2014/main" id="{ED751E4B-3D4D-1203-7EBD-F71916BC8AA4}"/>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8A6F605F-8089-9229-D387-1339AFA1D256}"/>
              </a:ext>
            </a:extLst>
          </p:cNvPr>
          <p:cNvSpPr>
            <a:spLocks noGrp="1"/>
          </p:cNvSpPr>
          <p:nvPr>
            <p:ph type="sldNum" sz="quarter" idx="12"/>
          </p:nvPr>
        </p:nvSpPr>
        <p:spPr/>
        <p:txBody>
          <a:bodyPr/>
          <a:lstStyle/>
          <a:p>
            <a:fld id="{D3A452AA-BC08-5C46-B89E-CB9E1AE3AA87}" type="slidenum">
              <a:rPr lang="en-FI" smtClean="0"/>
              <a:t>‹#›</a:t>
            </a:fld>
            <a:endParaRPr lang="en-FI"/>
          </a:p>
        </p:txBody>
      </p:sp>
    </p:spTree>
    <p:extLst>
      <p:ext uri="{BB962C8B-B14F-4D97-AF65-F5344CB8AC3E}">
        <p14:creationId xmlns:p14="http://schemas.microsoft.com/office/powerpoint/2010/main" val="2483007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page - 1 column with image white bg">
    <p:spTree>
      <p:nvGrpSpPr>
        <p:cNvPr id="1" name=""/>
        <p:cNvGrpSpPr/>
        <p:nvPr/>
      </p:nvGrpSpPr>
      <p:grpSpPr>
        <a:xfrm>
          <a:off x="0" y="0"/>
          <a:ext cx="0" cy="0"/>
          <a:chOff x="0" y="0"/>
          <a:chExt cx="0" cy="0"/>
        </a:xfrm>
      </p:grpSpPr>
      <p:sp>
        <p:nvSpPr>
          <p:cNvPr id="6" name="Kuvan paikkamerkki 2">
            <a:extLst>
              <a:ext uri="{FF2B5EF4-FFF2-40B4-BE49-F238E27FC236}">
                <a16:creationId xmlns:a16="http://schemas.microsoft.com/office/drawing/2014/main" id="{D3499437-86AD-2848-A3BB-8BA45A2BE771}"/>
              </a:ext>
              <a:ext uri="{C183D7F6-B498-43B3-948B-1728B52AA6E4}">
                <adec:decorative xmlns:adec="http://schemas.microsoft.com/office/drawing/2017/decorative" val="0"/>
              </a:ext>
            </a:extLst>
          </p:cNvPr>
          <p:cNvSpPr>
            <a:spLocks noGrp="1"/>
          </p:cNvSpPr>
          <p:nvPr>
            <p:ph type="pic" idx="1" hasCustomPrompt="1"/>
          </p:nvPr>
        </p:nvSpPr>
        <p:spPr>
          <a:xfrm>
            <a:off x="6095999" y="0"/>
            <a:ext cx="6096001" cy="6858000"/>
          </a:xfrm>
          <a:pattFill prst="pct5">
            <a:fgClr>
              <a:schemeClr val="tx1"/>
            </a:fgClr>
            <a:bgClr>
              <a:schemeClr val="bg1"/>
            </a:bgClr>
          </a:pattFill>
        </p:spPr>
        <p:txBody>
          <a:bodyPr vert="horz" anchor="ctr" anchorCtr="1"/>
          <a:lstStyle>
            <a:lvl1pPr marL="0" indent="0">
              <a:buNone/>
              <a:defRPr sz="32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 Click icon to add image</a:t>
            </a:r>
          </a:p>
        </p:txBody>
      </p:sp>
      <p:sp>
        <p:nvSpPr>
          <p:cNvPr id="2" name="Otsikko 1">
            <a:extLst>
              <a:ext uri="{FF2B5EF4-FFF2-40B4-BE49-F238E27FC236}">
                <a16:creationId xmlns:a16="http://schemas.microsoft.com/office/drawing/2014/main" id="{CA13EAE4-B35B-E44C-A16A-48F31ADB7469}"/>
              </a:ext>
            </a:extLst>
          </p:cNvPr>
          <p:cNvSpPr>
            <a:spLocks noGrp="1"/>
          </p:cNvSpPr>
          <p:nvPr>
            <p:ph type="title" hasCustomPrompt="1"/>
          </p:nvPr>
        </p:nvSpPr>
        <p:spPr>
          <a:xfrm>
            <a:off x="515938" y="1015999"/>
            <a:ext cx="5075237" cy="1332000"/>
          </a:xfrm>
        </p:spPr>
        <p:txBody>
          <a:bodyPr/>
          <a:lstStyle>
            <a:lvl1pPr>
              <a:defRPr sz="3200"/>
            </a:lvl1pPr>
          </a:lstStyle>
          <a:p>
            <a:r>
              <a:rPr lang="en-US" noProof="0"/>
              <a:t>Title</a:t>
            </a:r>
          </a:p>
        </p:txBody>
      </p:sp>
      <p:sp>
        <p:nvSpPr>
          <p:cNvPr id="17" name="Tekstin paikkamerkki 16">
            <a:extLst>
              <a:ext uri="{FF2B5EF4-FFF2-40B4-BE49-F238E27FC236}">
                <a16:creationId xmlns:a16="http://schemas.microsoft.com/office/drawing/2014/main" id="{2CF0AF26-A3EF-E548-8E37-0809204901E0}"/>
              </a:ext>
            </a:extLst>
          </p:cNvPr>
          <p:cNvSpPr>
            <a:spLocks noGrp="1"/>
          </p:cNvSpPr>
          <p:nvPr>
            <p:ph type="body" sz="quarter" idx="13" hasCustomPrompt="1"/>
          </p:nvPr>
        </p:nvSpPr>
        <p:spPr>
          <a:xfrm>
            <a:off x="515938" y="2492825"/>
            <a:ext cx="5075237" cy="3600000"/>
          </a:xfrm>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noProof="0"/>
              <a:t>Text</a:t>
            </a:r>
          </a:p>
        </p:txBody>
      </p:sp>
      <p:sp>
        <p:nvSpPr>
          <p:cNvPr id="18" name="Päivämäärän paikkamerkki 17">
            <a:extLst>
              <a:ext uri="{FF2B5EF4-FFF2-40B4-BE49-F238E27FC236}">
                <a16:creationId xmlns:a16="http://schemas.microsoft.com/office/drawing/2014/main" id="{4CEBCEE6-ADFD-2348-9EDE-31AFB5C0437D}"/>
              </a:ext>
            </a:extLst>
          </p:cNvPr>
          <p:cNvSpPr>
            <a:spLocks noGrp="1"/>
          </p:cNvSpPr>
          <p:nvPr>
            <p:ph type="dt" sz="half" idx="14"/>
          </p:nvPr>
        </p:nvSpPr>
        <p:spPr/>
        <p:txBody>
          <a:bodyPr/>
          <a:lstStyle/>
          <a:p>
            <a:pPr algn="ctr"/>
            <a:r>
              <a:rPr lang="fi-FI"/>
              <a:t>8.12.2020</a:t>
            </a:r>
          </a:p>
        </p:txBody>
      </p:sp>
      <p:sp>
        <p:nvSpPr>
          <p:cNvPr id="19" name="Alatunnisteen paikkamerkki 18">
            <a:extLst>
              <a:ext uri="{FF2B5EF4-FFF2-40B4-BE49-F238E27FC236}">
                <a16:creationId xmlns:a16="http://schemas.microsoft.com/office/drawing/2014/main" id="{02888396-C011-2C4B-B252-F74816FE9F60}"/>
              </a:ext>
            </a:extLst>
          </p:cNvPr>
          <p:cNvSpPr>
            <a:spLocks noGrp="1"/>
          </p:cNvSpPr>
          <p:nvPr>
            <p:ph type="ftr" sz="quarter" idx="15"/>
          </p:nvPr>
        </p:nvSpPr>
        <p:spPr>
          <a:xfrm>
            <a:off x="519310" y="6406305"/>
            <a:ext cx="5071865" cy="360000"/>
          </a:xfrm>
        </p:spPr>
        <p:txBody>
          <a:bodyPr/>
          <a:lstStyle/>
          <a:p>
            <a:pPr algn="l"/>
            <a:r>
              <a:rPr lang="en-US" noProof="0"/>
              <a:t>File name / Confidentiality classification</a:t>
            </a:r>
          </a:p>
        </p:txBody>
      </p:sp>
      <p:sp>
        <p:nvSpPr>
          <p:cNvPr id="20" name="Dian numeron paikkamerkki 19">
            <a:extLst>
              <a:ext uri="{FF2B5EF4-FFF2-40B4-BE49-F238E27FC236}">
                <a16:creationId xmlns:a16="http://schemas.microsoft.com/office/drawing/2014/main" id="{9B754F92-1BAA-B245-82C6-99646645A8DB}"/>
              </a:ext>
            </a:extLst>
          </p:cNvPr>
          <p:cNvSpPr>
            <a:spLocks noGrp="1"/>
          </p:cNvSpPr>
          <p:nvPr>
            <p:ph type="sldNum" sz="quarter" idx="16"/>
          </p:nvPr>
        </p:nvSpPr>
        <p:spPr/>
        <p:txBody>
          <a:bodyPr/>
          <a:lstStyle>
            <a:lvl1pPr>
              <a:defRPr>
                <a:solidFill>
                  <a:schemeClr val="bg1"/>
                </a:solidFill>
              </a:defRPr>
            </a:lvl1pPr>
          </a:lstStyle>
          <a:p>
            <a:fld id="{A2B7885C-52DB-6C43-BE5C-D29211642B2B}" type="slidenum">
              <a:rPr lang="fi-FI" smtClean="0"/>
              <a:pPr/>
              <a:t>‹#›</a:t>
            </a:fld>
            <a:endParaRPr lang="fi-FI"/>
          </a:p>
        </p:txBody>
      </p:sp>
    </p:spTree>
    <p:extLst>
      <p:ext uri="{BB962C8B-B14F-4D97-AF65-F5344CB8AC3E}">
        <p14:creationId xmlns:p14="http://schemas.microsoft.com/office/powerpoint/2010/main" val="3963010520"/>
      </p:ext>
    </p:extLst>
  </p:cSld>
  <p:clrMapOvr>
    <a:masterClrMapping/>
  </p:clrMapOvr>
  <p:extLst>
    <p:ext uri="{DCECCB84-F9BA-43D5-87BE-67443E8EF086}">
      <p15:sldGuideLst xmlns:p15="http://schemas.microsoft.com/office/powerpoint/2012/main">
        <p15:guide id="1" pos="3840">
          <p15:clr>
            <a:srgbClr val="FBAE40"/>
          </p15:clr>
        </p15:guide>
        <p15:guide id="2" pos="352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BD147-1DFF-E18B-CB8E-B140401FE98B}"/>
              </a:ext>
            </a:extLst>
          </p:cNvPr>
          <p:cNvSpPr>
            <a:spLocks noGrp="1"/>
          </p:cNvSpPr>
          <p:nvPr>
            <p:ph type="title"/>
          </p:nvPr>
        </p:nvSpPr>
        <p:spPr/>
        <p:txBody>
          <a:bodyPr/>
          <a:lstStyle/>
          <a:p>
            <a:r>
              <a:rPr lang="en-US"/>
              <a:t>Click to edit Master title style</a:t>
            </a:r>
            <a:endParaRPr lang="en-FI"/>
          </a:p>
        </p:txBody>
      </p:sp>
      <p:sp>
        <p:nvSpPr>
          <p:cNvPr id="3" name="Content Placeholder 2">
            <a:extLst>
              <a:ext uri="{FF2B5EF4-FFF2-40B4-BE49-F238E27FC236}">
                <a16:creationId xmlns:a16="http://schemas.microsoft.com/office/drawing/2014/main" id="{1D986D16-68C6-78C0-8922-04947C6946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4" name="Date Placeholder 3">
            <a:extLst>
              <a:ext uri="{FF2B5EF4-FFF2-40B4-BE49-F238E27FC236}">
                <a16:creationId xmlns:a16="http://schemas.microsoft.com/office/drawing/2014/main" id="{A750EF37-EEF2-A6D5-3517-76351F2A2B6A}"/>
              </a:ext>
            </a:extLst>
          </p:cNvPr>
          <p:cNvSpPr>
            <a:spLocks noGrp="1"/>
          </p:cNvSpPr>
          <p:nvPr>
            <p:ph type="dt" sz="half" idx="10"/>
          </p:nvPr>
        </p:nvSpPr>
        <p:spPr/>
        <p:txBody>
          <a:bodyPr/>
          <a:lstStyle/>
          <a:p>
            <a:fld id="{DC12C9BE-50CC-B048-9F75-8E22E6BF01BC}" type="datetimeFigureOut">
              <a:rPr lang="en-FI" smtClean="0"/>
              <a:t>28.2.2023</a:t>
            </a:fld>
            <a:endParaRPr lang="en-FI"/>
          </a:p>
        </p:txBody>
      </p:sp>
      <p:sp>
        <p:nvSpPr>
          <p:cNvPr id="5" name="Footer Placeholder 4">
            <a:extLst>
              <a:ext uri="{FF2B5EF4-FFF2-40B4-BE49-F238E27FC236}">
                <a16:creationId xmlns:a16="http://schemas.microsoft.com/office/drawing/2014/main" id="{3C0AFE75-F569-A3F7-E86A-E49A4C316536}"/>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F3BA69A8-8663-D204-8981-E9A0593341C1}"/>
              </a:ext>
            </a:extLst>
          </p:cNvPr>
          <p:cNvSpPr>
            <a:spLocks noGrp="1"/>
          </p:cNvSpPr>
          <p:nvPr>
            <p:ph type="sldNum" sz="quarter" idx="12"/>
          </p:nvPr>
        </p:nvSpPr>
        <p:spPr/>
        <p:txBody>
          <a:bodyPr/>
          <a:lstStyle/>
          <a:p>
            <a:fld id="{D3A452AA-BC08-5C46-B89E-CB9E1AE3AA87}" type="slidenum">
              <a:rPr lang="en-FI" smtClean="0"/>
              <a:t>‹#›</a:t>
            </a:fld>
            <a:endParaRPr lang="en-FI"/>
          </a:p>
        </p:txBody>
      </p:sp>
    </p:spTree>
    <p:extLst>
      <p:ext uri="{BB962C8B-B14F-4D97-AF65-F5344CB8AC3E}">
        <p14:creationId xmlns:p14="http://schemas.microsoft.com/office/powerpoint/2010/main" val="1590275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988D8-194D-A59C-65D1-F83D9672BF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FI"/>
          </a:p>
        </p:txBody>
      </p:sp>
      <p:sp>
        <p:nvSpPr>
          <p:cNvPr id="3" name="Text Placeholder 2">
            <a:extLst>
              <a:ext uri="{FF2B5EF4-FFF2-40B4-BE49-F238E27FC236}">
                <a16:creationId xmlns:a16="http://schemas.microsoft.com/office/drawing/2014/main" id="{5C7A9798-4873-329B-9592-6E2E000287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BA8C90-DE52-C5C9-7835-FAC4CE8452E9}"/>
              </a:ext>
            </a:extLst>
          </p:cNvPr>
          <p:cNvSpPr>
            <a:spLocks noGrp="1"/>
          </p:cNvSpPr>
          <p:nvPr>
            <p:ph type="dt" sz="half" idx="10"/>
          </p:nvPr>
        </p:nvSpPr>
        <p:spPr/>
        <p:txBody>
          <a:bodyPr/>
          <a:lstStyle/>
          <a:p>
            <a:fld id="{DC12C9BE-50CC-B048-9F75-8E22E6BF01BC}" type="datetimeFigureOut">
              <a:rPr lang="en-FI" smtClean="0"/>
              <a:t>28.2.2023</a:t>
            </a:fld>
            <a:endParaRPr lang="en-FI"/>
          </a:p>
        </p:txBody>
      </p:sp>
      <p:sp>
        <p:nvSpPr>
          <p:cNvPr id="5" name="Footer Placeholder 4">
            <a:extLst>
              <a:ext uri="{FF2B5EF4-FFF2-40B4-BE49-F238E27FC236}">
                <a16:creationId xmlns:a16="http://schemas.microsoft.com/office/drawing/2014/main" id="{45340A93-FD8D-9040-8ACA-8EDDC193F13E}"/>
              </a:ext>
            </a:extLst>
          </p:cNvPr>
          <p:cNvSpPr>
            <a:spLocks noGrp="1"/>
          </p:cNvSpPr>
          <p:nvPr>
            <p:ph type="ftr" sz="quarter" idx="11"/>
          </p:nvPr>
        </p:nvSpPr>
        <p:spPr/>
        <p:txBody>
          <a:bodyPr/>
          <a:lstStyle/>
          <a:p>
            <a:endParaRPr lang="en-FI"/>
          </a:p>
        </p:txBody>
      </p:sp>
      <p:sp>
        <p:nvSpPr>
          <p:cNvPr id="6" name="Slide Number Placeholder 5">
            <a:extLst>
              <a:ext uri="{FF2B5EF4-FFF2-40B4-BE49-F238E27FC236}">
                <a16:creationId xmlns:a16="http://schemas.microsoft.com/office/drawing/2014/main" id="{E7DDC8CB-AF23-46C2-2391-256A8D4A2FD8}"/>
              </a:ext>
            </a:extLst>
          </p:cNvPr>
          <p:cNvSpPr>
            <a:spLocks noGrp="1"/>
          </p:cNvSpPr>
          <p:nvPr>
            <p:ph type="sldNum" sz="quarter" idx="12"/>
          </p:nvPr>
        </p:nvSpPr>
        <p:spPr/>
        <p:txBody>
          <a:bodyPr/>
          <a:lstStyle/>
          <a:p>
            <a:fld id="{D3A452AA-BC08-5C46-B89E-CB9E1AE3AA87}" type="slidenum">
              <a:rPr lang="en-FI" smtClean="0"/>
              <a:t>‹#›</a:t>
            </a:fld>
            <a:endParaRPr lang="en-FI"/>
          </a:p>
        </p:txBody>
      </p:sp>
    </p:spTree>
    <p:extLst>
      <p:ext uri="{BB962C8B-B14F-4D97-AF65-F5344CB8AC3E}">
        <p14:creationId xmlns:p14="http://schemas.microsoft.com/office/powerpoint/2010/main" val="3109900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D970F-B05D-D220-B1ED-2D432C27B919}"/>
              </a:ext>
            </a:extLst>
          </p:cNvPr>
          <p:cNvSpPr>
            <a:spLocks noGrp="1"/>
          </p:cNvSpPr>
          <p:nvPr>
            <p:ph type="title"/>
          </p:nvPr>
        </p:nvSpPr>
        <p:spPr/>
        <p:txBody>
          <a:bodyPr/>
          <a:lstStyle/>
          <a:p>
            <a:r>
              <a:rPr lang="en-US"/>
              <a:t>Click to edit Master title style</a:t>
            </a:r>
            <a:endParaRPr lang="en-FI"/>
          </a:p>
        </p:txBody>
      </p:sp>
      <p:sp>
        <p:nvSpPr>
          <p:cNvPr id="3" name="Content Placeholder 2">
            <a:extLst>
              <a:ext uri="{FF2B5EF4-FFF2-40B4-BE49-F238E27FC236}">
                <a16:creationId xmlns:a16="http://schemas.microsoft.com/office/drawing/2014/main" id="{44102816-7871-6C3D-DA4C-10C7C5B2073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4" name="Content Placeholder 3">
            <a:extLst>
              <a:ext uri="{FF2B5EF4-FFF2-40B4-BE49-F238E27FC236}">
                <a16:creationId xmlns:a16="http://schemas.microsoft.com/office/drawing/2014/main" id="{20C856BB-1728-B0D0-EEBE-6F1819387F0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5" name="Date Placeholder 4">
            <a:extLst>
              <a:ext uri="{FF2B5EF4-FFF2-40B4-BE49-F238E27FC236}">
                <a16:creationId xmlns:a16="http://schemas.microsoft.com/office/drawing/2014/main" id="{D96988BB-7B7C-B921-C66D-57BCA5243ADB}"/>
              </a:ext>
            </a:extLst>
          </p:cNvPr>
          <p:cNvSpPr>
            <a:spLocks noGrp="1"/>
          </p:cNvSpPr>
          <p:nvPr>
            <p:ph type="dt" sz="half" idx="10"/>
          </p:nvPr>
        </p:nvSpPr>
        <p:spPr/>
        <p:txBody>
          <a:bodyPr/>
          <a:lstStyle/>
          <a:p>
            <a:fld id="{DC12C9BE-50CC-B048-9F75-8E22E6BF01BC}" type="datetimeFigureOut">
              <a:rPr lang="en-FI" smtClean="0"/>
              <a:t>28.2.2023</a:t>
            </a:fld>
            <a:endParaRPr lang="en-FI"/>
          </a:p>
        </p:txBody>
      </p:sp>
      <p:sp>
        <p:nvSpPr>
          <p:cNvPr id="6" name="Footer Placeholder 5">
            <a:extLst>
              <a:ext uri="{FF2B5EF4-FFF2-40B4-BE49-F238E27FC236}">
                <a16:creationId xmlns:a16="http://schemas.microsoft.com/office/drawing/2014/main" id="{35D21264-1C7F-4AF7-A161-570AB32FA07A}"/>
              </a:ext>
            </a:extLst>
          </p:cNvPr>
          <p:cNvSpPr>
            <a:spLocks noGrp="1"/>
          </p:cNvSpPr>
          <p:nvPr>
            <p:ph type="ftr" sz="quarter" idx="11"/>
          </p:nvPr>
        </p:nvSpPr>
        <p:spPr/>
        <p:txBody>
          <a:bodyPr/>
          <a:lstStyle/>
          <a:p>
            <a:endParaRPr lang="en-FI"/>
          </a:p>
        </p:txBody>
      </p:sp>
      <p:sp>
        <p:nvSpPr>
          <p:cNvPr id="7" name="Slide Number Placeholder 6">
            <a:extLst>
              <a:ext uri="{FF2B5EF4-FFF2-40B4-BE49-F238E27FC236}">
                <a16:creationId xmlns:a16="http://schemas.microsoft.com/office/drawing/2014/main" id="{3A7861A5-1BE1-AB32-1B56-07F508BA0886}"/>
              </a:ext>
            </a:extLst>
          </p:cNvPr>
          <p:cNvSpPr>
            <a:spLocks noGrp="1"/>
          </p:cNvSpPr>
          <p:nvPr>
            <p:ph type="sldNum" sz="quarter" idx="12"/>
          </p:nvPr>
        </p:nvSpPr>
        <p:spPr/>
        <p:txBody>
          <a:bodyPr/>
          <a:lstStyle/>
          <a:p>
            <a:fld id="{D3A452AA-BC08-5C46-B89E-CB9E1AE3AA87}" type="slidenum">
              <a:rPr lang="en-FI" smtClean="0"/>
              <a:t>‹#›</a:t>
            </a:fld>
            <a:endParaRPr lang="en-FI"/>
          </a:p>
        </p:txBody>
      </p:sp>
    </p:spTree>
    <p:extLst>
      <p:ext uri="{BB962C8B-B14F-4D97-AF65-F5344CB8AC3E}">
        <p14:creationId xmlns:p14="http://schemas.microsoft.com/office/powerpoint/2010/main" val="4106755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5DEB5-5E88-6CB4-C3E1-0350851D7C15}"/>
              </a:ext>
            </a:extLst>
          </p:cNvPr>
          <p:cNvSpPr>
            <a:spLocks noGrp="1"/>
          </p:cNvSpPr>
          <p:nvPr>
            <p:ph type="title"/>
          </p:nvPr>
        </p:nvSpPr>
        <p:spPr>
          <a:xfrm>
            <a:off x="839788" y="365125"/>
            <a:ext cx="10515600" cy="1325563"/>
          </a:xfrm>
        </p:spPr>
        <p:txBody>
          <a:bodyPr/>
          <a:lstStyle/>
          <a:p>
            <a:r>
              <a:rPr lang="en-US"/>
              <a:t>Click to edit Master title style</a:t>
            </a:r>
            <a:endParaRPr lang="en-FI"/>
          </a:p>
        </p:txBody>
      </p:sp>
      <p:sp>
        <p:nvSpPr>
          <p:cNvPr id="3" name="Text Placeholder 2">
            <a:extLst>
              <a:ext uri="{FF2B5EF4-FFF2-40B4-BE49-F238E27FC236}">
                <a16:creationId xmlns:a16="http://schemas.microsoft.com/office/drawing/2014/main" id="{BB412CFA-C6CD-1403-E087-92155315A4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3CF56D-2BA3-C72E-95A8-D3B8C4009D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5" name="Text Placeholder 4">
            <a:extLst>
              <a:ext uri="{FF2B5EF4-FFF2-40B4-BE49-F238E27FC236}">
                <a16:creationId xmlns:a16="http://schemas.microsoft.com/office/drawing/2014/main" id="{A99F437A-FC48-C3CA-3F78-66049CE44C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DC3744-4CF3-1D2B-FD63-DD63945346D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7" name="Date Placeholder 6">
            <a:extLst>
              <a:ext uri="{FF2B5EF4-FFF2-40B4-BE49-F238E27FC236}">
                <a16:creationId xmlns:a16="http://schemas.microsoft.com/office/drawing/2014/main" id="{4EC90D1B-E454-E8EE-2FEE-9E4E2C2E37CA}"/>
              </a:ext>
            </a:extLst>
          </p:cNvPr>
          <p:cNvSpPr>
            <a:spLocks noGrp="1"/>
          </p:cNvSpPr>
          <p:nvPr>
            <p:ph type="dt" sz="half" idx="10"/>
          </p:nvPr>
        </p:nvSpPr>
        <p:spPr/>
        <p:txBody>
          <a:bodyPr/>
          <a:lstStyle/>
          <a:p>
            <a:fld id="{DC12C9BE-50CC-B048-9F75-8E22E6BF01BC}" type="datetimeFigureOut">
              <a:rPr lang="en-FI" smtClean="0"/>
              <a:t>28.2.2023</a:t>
            </a:fld>
            <a:endParaRPr lang="en-FI"/>
          </a:p>
        </p:txBody>
      </p:sp>
      <p:sp>
        <p:nvSpPr>
          <p:cNvPr id="8" name="Footer Placeholder 7">
            <a:extLst>
              <a:ext uri="{FF2B5EF4-FFF2-40B4-BE49-F238E27FC236}">
                <a16:creationId xmlns:a16="http://schemas.microsoft.com/office/drawing/2014/main" id="{182F3AC0-3B2C-9221-D63D-5294520C1AD6}"/>
              </a:ext>
            </a:extLst>
          </p:cNvPr>
          <p:cNvSpPr>
            <a:spLocks noGrp="1"/>
          </p:cNvSpPr>
          <p:nvPr>
            <p:ph type="ftr" sz="quarter" idx="11"/>
          </p:nvPr>
        </p:nvSpPr>
        <p:spPr/>
        <p:txBody>
          <a:bodyPr/>
          <a:lstStyle/>
          <a:p>
            <a:endParaRPr lang="en-FI"/>
          </a:p>
        </p:txBody>
      </p:sp>
      <p:sp>
        <p:nvSpPr>
          <p:cNvPr id="9" name="Slide Number Placeholder 8">
            <a:extLst>
              <a:ext uri="{FF2B5EF4-FFF2-40B4-BE49-F238E27FC236}">
                <a16:creationId xmlns:a16="http://schemas.microsoft.com/office/drawing/2014/main" id="{CC4DBEA7-367F-87EC-A211-E15D8F427903}"/>
              </a:ext>
            </a:extLst>
          </p:cNvPr>
          <p:cNvSpPr>
            <a:spLocks noGrp="1"/>
          </p:cNvSpPr>
          <p:nvPr>
            <p:ph type="sldNum" sz="quarter" idx="12"/>
          </p:nvPr>
        </p:nvSpPr>
        <p:spPr/>
        <p:txBody>
          <a:bodyPr/>
          <a:lstStyle/>
          <a:p>
            <a:fld id="{D3A452AA-BC08-5C46-B89E-CB9E1AE3AA87}" type="slidenum">
              <a:rPr lang="en-FI" smtClean="0"/>
              <a:t>‹#›</a:t>
            </a:fld>
            <a:endParaRPr lang="en-FI"/>
          </a:p>
        </p:txBody>
      </p:sp>
    </p:spTree>
    <p:extLst>
      <p:ext uri="{BB962C8B-B14F-4D97-AF65-F5344CB8AC3E}">
        <p14:creationId xmlns:p14="http://schemas.microsoft.com/office/powerpoint/2010/main" val="140935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3FB23-94E2-FFD3-9597-FF9607A860AA}"/>
              </a:ext>
            </a:extLst>
          </p:cNvPr>
          <p:cNvSpPr>
            <a:spLocks noGrp="1"/>
          </p:cNvSpPr>
          <p:nvPr>
            <p:ph type="title"/>
          </p:nvPr>
        </p:nvSpPr>
        <p:spPr/>
        <p:txBody>
          <a:bodyPr/>
          <a:lstStyle/>
          <a:p>
            <a:r>
              <a:rPr lang="en-US"/>
              <a:t>Click to edit Master title style</a:t>
            </a:r>
            <a:endParaRPr lang="en-FI"/>
          </a:p>
        </p:txBody>
      </p:sp>
      <p:sp>
        <p:nvSpPr>
          <p:cNvPr id="3" name="Date Placeholder 2">
            <a:extLst>
              <a:ext uri="{FF2B5EF4-FFF2-40B4-BE49-F238E27FC236}">
                <a16:creationId xmlns:a16="http://schemas.microsoft.com/office/drawing/2014/main" id="{156AF553-B479-A692-F29B-62834BBC7A0E}"/>
              </a:ext>
            </a:extLst>
          </p:cNvPr>
          <p:cNvSpPr>
            <a:spLocks noGrp="1"/>
          </p:cNvSpPr>
          <p:nvPr>
            <p:ph type="dt" sz="half" idx="10"/>
          </p:nvPr>
        </p:nvSpPr>
        <p:spPr/>
        <p:txBody>
          <a:bodyPr/>
          <a:lstStyle/>
          <a:p>
            <a:fld id="{DC12C9BE-50CC-B048-9F75-8E22E6BF01BC}" type="datetimeFigureOut">
              <a:rPr lang="en-FI" smtClean="0"/>
              <a:t>28.2.2023</a:t>
            </a:fld>
            <a:endParaRPr lang="en-FI"/>
          </a:p>
        </p:txBody>
      </p:sp>
      <p:sp>
        <p:nvSpPr>
          <p:cNvPr id="4" name="Footer Placeholder 3">
            <a:extLst>
              <a:ext uri="{FF2B5EF4-FFF2-40B4-BE49-F238E27FC236}">
                <a16:creationId xmlns:a16="http://schemas.microsoft.com/office/drawing/2014/main" id="{BD75384F-436B-14E2-C63A-E465C204E6D8}"/>
              </a:ext>
            </a:extLst>
          </p:cNvPr>
          <p:cNvSpPr>
            <a:spLocks noGrp="1"/>
          </p:cNvSpPr>
          <p:nvPr>
            <p:ph type="ftr" sz="quarter" idx="11"/>
          </p:nvPr>
        </p:nvSpPr>
        <p:spPr/>
        <p:txBody>
          <a:bodyPr/>
          <a:lstStyle/>
          <a:p>
            <a:endParaRPr lang="en-FI"/>
          </a:p>
        </p:txBody>
      </p:sp>
      <p:sp>
        <p:nvSpPr>
          <p:cNvPr id="5" name="Slide Number Placeholder 4">
            <a:extLst>
              <a:ext uri="{FF2B5EF4-FFF2-40B4-BE49-F238E27FC236}">
                <a16:creationId xmlns:a16="http://schemas.microsoft.com/office/drawing/2014/main" id="{0AEEDC71-8081-589D-E827-2CC92EB506C2}"/>
              </a:ext>
            </a:extLst>
          </p:cNvPr>
          <p:cNvSpPr>
            <a:spLocks noGrp="1"/>
          </p:cNvSpPr>
          <p:nvPr>
            <p:ph type="sldNum" sz="quarter" idx="12"/>
          </p:nvPr>
        </p:nvSpPr>
        <p:spPr/>
        <p:txBody>
          <a:bodyPr/>
          <a:lstStyle/>
          <a:p>
            <a:fld id="{D3A452AA-BC08-5C46-B89E-CB9E1AE3AA87}" type="slidenum">
              <a:rPr lang="en-FI" smtClean="0"/>
              <a:t>‹#›</a:t>
            </a:fld>
            <a:endParaRPr lang="en-FI"/>
          </a:p>
        </p:txBody>
      </p:sp>
    </p:spTree>
    <p:extLst>
      <p:ext uri="{BB962C8B-B14F-4D97-AF65-F5344CB8AC3E}">
        <p14:creationId xmlns:p14="http://schemas.microsoft.com/office/powerpoint/2010/main" val="3809334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2568CE-A12A-99B9-E8FA-A5651338EAA9}"/>
              </a:ext>
            </a:extLst>
          </p:cNvPr>
          <p:cNvSpPr>
            <a:spLocks noGrp="1"/>
          </p:cNvSpPr>
          <p:nvPr>
            <p:ph type="dt" sz="half" idx="10"/>
          </p:nvPr>
        </p:nvSpPr>
        <p:spPr/>
        <p:txBody>
          <a:bodyPr/>
          <a:lstStyle/>
          <a:p>
            <a:fld id="{DC12C9BE-50CC-B048-9F75-8E22E6BF01BC}" type="datetimeFigureOut">
              <a:rPr lang="en-FI" smtClean="0"/>
              <a:t>28.2.2023</a:t>
            </a:fld>
            <a:endParaRPr lang="en-FI"/>
          </a:p>
        </p:txBody>
      </p:sp>
      <p:sp>
        <p:nvSpPr>
          <p:cNvPr id="3" name="Footer Placeholder 2">
            <a:extLst>
              <a:ext uri="{FF2B5EF4-FFF2-40B4-BE49-F238E27FC236}">
                <a16:creationId xmlns:a16="http://schemas.microsoft.com/office/drawing/2014/main" id="{DD300029-A974-9570-B50F-2D2EF1A12B56}"/>
              </a:ext>
            </a:extLst>
          </p:cNvPr>
          <p:cNvSpPr>
            <a:spLocks noGrp="1"/>
          </p:cNvSpPr>
          <p:nvPr>
            <p:ph type="ftr" sz="quarter" idx="11"/>
          </p:nvPr>
        </p:nvSpPr>
        <p:spPr/>
        <p:txBody>
          <a:bodyPr/>
          <a:lstStyle/>
          <a:p>
            <a:endParaRPr lang="en-FI"/>
          </a:p>
        </p:txBody>
      </p:sp>
      <p:sp>
        <p:nvSpPr>
          <p:cNvPr id="4" name="Slide Number Placeholder 3">
            <a:extLst>
              <a:ext uri="{FF2B5EF4-FFF2-40B4-BE49-F238E27FC236}">
                <a16:creationId xmlns:a16="http://schemas.microsoft.com/office/drawing/2014/main" id="{4A03B6C3-AB96-1C82-74BF-7FF984B04532}"/>
              </a:ext>
            </a:extLst>
          </p:cNvPr>
          <p:cNvSpPr>
            <a:spLocks noGrp="1"/>
          </p:cNvSpPr>
          <p:nvPr>
            <p:ph type="sldNum" sz="quarter" idx="12"/>
          </p:nvPr>
        </p:nvSpPr>
        <p:spPr/>
        <p:txBody>
          <a:bodyPr/>
          <a:lstStyle/>
          <a:p>
            <a:fld id="{D3A452AA-BC08-5C46-B89E-CB9E1AE3AA87}" type="slidenum">
              <a:rPr lang="en-FI" smtClean="0"/>
              <a:t>‹#›</a:t>
            </a:fld>
            <a:endParaRPr lang="en-FI"/>
          </a:p>
        </p:txBody>
      </p:sp>
    </p:spTree>
    <p:extLst>
      <p:ext uri="{BB962C8B-B14F-4D97-AF65-F5344CB8AC3E}">
        <p14:creationId xmlns:p14="http://schemas.microsoft.com/office/powerpoint/2010/main" val="4076837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51A7E-0EC8-87F3-A4FD-7EEEAA56A2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FI"/>
          </a:p>
        </p:txBody>
      </p:sp>
      <p:sp>
        <p:nvSpPr>
          <p:cNvPr id="3" name="Content Placeholder 2">
            <a:extLst>
              <a:ext uri="{FF2B5EF4-FFF2-40B4-BE49-F238E27FC236}">
                <a16:creationId xmlns:a16="http://schemas.microsoft.com/office/drawing/2014/main" id="{ABC0AA93-2B3D-8B02-7730-A997F14340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4" name="Text Placeholder 3">
            <a:extLst>
              <a:ext uri="{FF2B5EF4-FFF2-40B4-BE49-F238E27FC236}">
                <a16:creationId xmlns:a16="http://schemas.microsoft.com/office/drawing/2014/main" id="{5A774504-40AC-916A-1B49-8BA9D14F48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9CE57B-1700-4880-4345-B95D0C0C07AE}"/>
              </a:ext>
            </a:extLst>
          </p:cNvPr>
          <p:cNvSpPr>
            <a:spLocks noGrp="1"/>
          </p:cNvSpPr>
          <p:nvPr>
            <p:ph type="dt" sz="half" idx="10"/>
          </p:nvPr>
        </p:nvSpPr>
        <p:spPr/>
        <p:txBody>
          <a:bodyPr/>
          <a:lstStyle/>
          <a:p>
            <a:fld id="{DC12C9BE-50CC-B048-9F75-8E22E6BF01BC}" type="datetimeFigureOut">
              <a:rPr lang="en-FI" smtClean="0"/>
              <a:t>28.2.2023</a:t>
            </a:fld>
            <a:endParaRPr lang="en-FI"/>
          </a:p>
        </p:txBody>
      </p:sp>
      <p:sp>
        <p:nvSpPr>
          <p:cNvPr id="6" name="Footer Placeholder 5">
            <a:extLst>
              <a:ext uri="{FF2B5EF4-FFF2-40B4-BE49-F238E27FC236}">
                <a16:creationId xmlns:a16="http://schemas.microsoft.com/office/drawing/2014/main" id="{E5EAE7A4-FB73-2C58-8B7E-7DD5BC2A9E5E}"/>
              </a:ext>
            </a:extLst>
          </p:cNvPr>
          <p:cNvSpPr>
            <a:spLocks noGrp="1"/>
          </p:cNvSpPr>
          <p:nvPr>
            <p:ph type="ftr" sz="quarter" idx="11"/>
          </p:nvPr>
        </p:nvSpPr>
        <p:spPr/>
        <p:txBody>
          <a:bodyPr/>
          <a:lstStyle/>
          <a:p>
            <a:endParaRPr lang="en-FI"/>
          </a:p>
        </p:txBody>
      </p:sp>
      <p:sp>
        <p:nvSpPr>
          <p:cNvPr id="7" name="Slide Number Placeholder 6">
            <a:extLst>
              <a:ext uri="{FF2B5EF4-FFF2-40B4-BE49-F238E27FC236}">
                <a16:creationId xmlns:a16="http://schemas.microsoft.com/office/drawing/2014/main" id="{9A812866-940C-5941-0765-E0C583444888}"/>
              </a:ext>
            </a:extLst>
          </p:cNvPr>
          <p:cNvSpPr>
            <a:spLocks noGrp="1"/>
          </p:cNvSpPr>
          <p:nvPr>
            <p:ph type="sldNum" sz="quarter" idx="12"/>
          </p:nvPr>
        </p:nvSpPr>
        <p:spPr/>
        <p:txBody>
          <a:bodyPr/>
          <a:lstStyle/>
          <a:p>
            <a:fld id="{D3A452AA-BC08-5C46-B89E-CB9E1AE3AA87}" type="slidenum">
              <a:rPr lang="en-FI" smtClean="0"/>
              <a:t>‹#›</a:t>
            </a:fld>
            <a:endParaRPr lang="en-FI"/>
          </a:p>
        </p:txBody>
      </p:sp>
    </p:spTree>
    <p:extLst>
      <p:ext uri="{BB962C8B-B14F-4D97-AF65-F5344CB8AC3E}">
        <p14:creationId xmlns:p14="http://schemas.microsoft.com/office/powerpoint/2010/main" val="2483997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907CC-B5C1-574C-1BB1-E7428E6EA3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FI"/>
          </a:p>
        </p:txBody>
      </p:sp>
      <p:sp>
        <p:nvSpPr>
          <p:cNvPr id="3" name="Picture Placeholder 2">
            <a:extLst>
              <a:ext uri="{FF2B5EF4-FFF2-40B4-BE49-F238E27FC236}">
                <a16:creationId xmlns:a16="http://schemas.microsoft.com/office/drawing/2014/main" id="{FF0F0D4B-8963-A845-3435-694F72ACAB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FI"/>
          </a:p>
        </p:txBody>
      </p:sp>
      <p:sp>
        <p:nvSpPr>
          <p:cNvPr id="4" name="Text Placeholder 3">
            <a:extLst>
              <a:ext uri="{FF2B5EF4-FFF2-40B4-BE49-F238E27FC236}">
                <a16:creationId xmlns:a16="http://schemas.microsoft.com/office/drawing/2014/main" id="{EEE04893-6209-57A1-CC0D-75592F942F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FF8ECA-F143-79D3-033F-F444ABE8A619}"/>
              </a:ext>
            </a:extLst>
          </p:cNvPr>
          <p:cNvSpPr>
            <a:spLocks noGrp="1"/>
          </p:cNvSpPr>
          <p:nvPr>
            <p:ph type="dt" sz="half" idx="10"/>
          </p:nvPr>
        </p:nvSpPr>
        <p:spPr/>
        <p:txBody>
          <a:bodyPr/>
          <a:lstStyle/>
          <a:p>
            <a:fld id="{DC12C9BE-50CC-B048-9F75-8E22E6BF01BC}" type="datetimeFigureOut">
              <a:rPr lang="en-FI" smtClean="0"/>
              <a:t>28.2.2023</a:t>
            </a:fld>
            <a:endParaRPr lang="en-FI"/>
          </a:p>
        </p:txBody>
      </p:sp>
      <p:sp>
        <p:nvSpPr>
          <p:cNvPr id="6" name="Footer Placeholder 5">
            <a:extLst>
              <a:ext uri="{FF2B5EF4-FFF2-40B4-BE49-F238E27FC236}">
                <a16:creationId xmlns:a16="http://schemas.microsoft.com/office/drawing/2014/main" id="{D126118E-33FA-38DF-6AF4-6C80387B5162}"/>
              </a:ext>
            </a:extLst>
          </p:cNvPr>
          <p:cNvSpPr>
            <a:spLocks noGrp="1"/>
          </p:cNvSpPr>
          <p:nvPr>
            <p:ph type="ftr" sz="quarter" idx="11"/>
          </p:nvPr>
        </p:nvSpPr>
        <p:spPr/>
        <p:txBody>
          <a:bodyPr/>
          <a:lstStyle/>
          <a:p>
            <a:endParaRPr lang="en-FI"/>
          </a:p>
        </p:txBody>
      </p:sp>
      <p:sp>
        <p:nvSpPr>
          <p:cNvPr id="7" name="Slide Number Placeholder 6">
            <a:extLst>
              <a:ext uri="{FF2B5EF4-FFF2-40B4-BE49-F238E27FC236}">
                <a16:creationId xmlns:a16="http://schemas.microsoft.com/office/drawing/2014/main" id="{9529591A-4ED1-6C64-D064-5CF2335C518E}"/>
              </a:ext>
            </a:extLst>
          </p:cNvPr>
          <p:cNvSpPr>
            <a:spLocks noGrp="1"/>
          </p:cNvSpPr>
          <p:nvPr>
            <p:ph type="sldNum" sz="quarter" idx="12"/>
          </p:nvPr>
        </p:nvSpPr>
        <p:spPr/>
        <p:txBody>
          <a:bodyPr/>
          <a:lstStyle/>
          <a:p>
            <a:fld id="{D3A452AA-BC08-5C46-B89E-CB9E1AE3AA87}" type="slidenum">
              <a:rPr lang="en-FI" smtClean="0"/>
              <a:t>‹#›</a:t>
            </a:fld>
            <a:endParaRPr lang="en-FI"/>
          </a:p>
        </p:txBody>
      </p:sp>
    </p:spTree>
    <p:extLst>
      <p:ext uri="{BB962C8B-B14F-4D97-AF65-F5344CB8AC3E}">
        <p14:creationId xmlns:p14="http://schemas.microsoft.com/office/powerpoint/2010/main" val="2769539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3F22D3-F81F-80E3-E596-75F460780F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FI"/>
          </a:p>
        </p:txBody>
      </p:sp>
      <p:sp>
        <p:nvSpPr>
          <p:cNvPr id="3" name="Text Placeholder 2">
            <a:extLst>
              <a:ext uri="{FF2B5EF4-FFF2-40B4-BE49-F238E27FC236}">
                <a16:creationId xmlns:a16="http://schemas.microsoft.com/office/drawing/2014/main" id="{9499C627-594C-6CDE-267C-399533AC53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4" name="Date Placeholder 3">
            <a:extLst>
              <a:ext uri="{FF2B5EF4-FFF2-40B4-BE49-F238E27FC236}">
                <a16:creationId xmlns:a16="http://schemas.microsoft.com/office/drawing/2014/main" id="{776AEC05-CCF0-667A-238C-4D83E9C6C7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12C9BE-50CC-B048-9F75-8E22E6BF01BC}" type="datetimeFigureOut">
              <a:rPr lang="en-FI" smtClean="0"/>
              <a:t>28.2.2023</a:t>
            </a:fld>
            <a:endParaRPr lang="en-FI"/>
          </a:p>
        </p:txBody>
      </p:sp>
      <p:sp>
        <p:nvSpPr>
          <p:cNvPr id="5" name="Footer Placeholder 4">
            <a:extLst>
              <a:ext uri="{FF2B5EF4-FFF2-40B4-BE49-F238E27FC236}">
                <a16:creationId xmlns:a16="http://schemas.microsoft.com/office/drawing/2014/main" id="{FBD00DE2-33E6-ED3C-0F07-1C31F15BBE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FI"/>
          </a:p>
        </p:txBody>
      </p:sp>
      <p:sp>
        <p:nvSpPr>
          <p:cNvPr id="6" name="Slide Number Placeholder 5">
            <a:extLst>
              <a:ext uri="{FF2B5EF4-FFF2-40B4-BE49-F238E27FC236}">
                <a16:creationId xmlns:a16="http://schemas.microsoft.com/office/drawing/2014/main" id="{0BA517AC-E49A-0167-4BBD-A0D9EADFCC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A452AA-BC08-5C46-B89E-CB9E1AE3AA87}" type="slidenum">
              <a:rPr lang="en-FI" smtClean="0"/>
              <a:t>‹#›</a:t>
            </a:fld>
            <a:endParaRPr lang="en-FI"/>
          </a:p>
        </p:txBody>
      </p:sp>
    </p:spTree>
    <p:extLst>
      <p:ext uri="{BB962C8B-B14F-4D97-AF65-F5344CB8AC3E}">
        <p14:creationId xmlns:p14="http://schemas.microsoft.com/office/powerpoint/2010/main" val="4089559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25469-1963-BE42-959A-95393F1724CD}"/>
              </a:ext>
            </a:extLst>
          </p:cNvPr>
          <p:cNvSpPr>
            <a:spLocks noGrp="1"/>
          </p:cNvSpPr>
          <p:nvPr>
            <p:ph type="ctrTitle"/>
          </p:nvPr>
        </p:nvSpPr>
        <p:spPr>
          <a:xfrm>
            <a:off x="1524000" y="1268137"/>
            <a:ext cx="9144000" cy="2387600"/>
          </a:xfrm>
        </p:spPr>
        <p:txBody>
          <a:bodyPr>
            <a:normAutofit/>
          </a:bodyPr>
          <a:lstStyle/>
          <a:p>
            <a:r>
              <a:rPr lang="en-GB" sz="2800" dirty="0">
                <a:latin typeface="Titillium Web" pitchFamily="2" charset="77"/>
              </a:rPr>
              <a:t>Target user needs from Project Artboard</a:t>
            </a:r>
            <a:endParaRPr lang="en-FI" sz="2800" dirty="0">
              <a:latin typeface="Titillium Web" pitchFamily="2" charset="77"/>
            </a:endParaRPr>
          </a:p>
        </p:txBody>
      </p:sp>
      <p:sp>
        <p:nvSpPr>
          <p:cNvPr id="3" name="Text Placeholder 8">
            <a:extLst>
              <a:ext uri="{FF2B5EF4-FFF2-40B4-BE49-F238E27FC236}">
                <a16:creationId xmlns:a16="http://schemas.microsoft.com/office/drawing/2014/main" id="{D52E2243-EDB9-C640-9C1A-095135C01C48}"/>
              </a:ext>
            </a:extLst>
          </p:cNvPr>
          <p:cNvSpPr txBox="1">
            <a:spLocks/>
          </p:cNvSpPr>
          <p:nvPr/>
        </p:nvSpPr>
        <p:spPr>
          <a:xfrm>
            <a:off x="3558381" y="3655737"/>
            <a:ext cx="5075237" cy="492193"/>
          </a:xfrm>
          <a:prstGeom prst="rect">
            <a:avLst/>
          </a:prstGeom>
        </p:spPr>
        <p:txBody>
          <a:bodyPr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en-US" sz="1600" dirty="0">
                <a:latin typeface="Titillium Web" pitchFamily="2" charset="77"/>
              </a:rPr>
              <a:t>UI / UX designers and developers</a:t>
            </a:r>
          </a:p>
        </p:txBody>
      </p:sp>
    </p:spTree>
    <p:extLst>
      <p:ext uri="{BB962C8B-B14F-4D97-AF65-F5344CB8AC3E}">
        <p14:creationId xmlns:p14="http://schemas.microsoft.com/office/powerpoint/2010/main" val="3835043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38EFED0-1465-47C9-A2E2-BD96D92D2F50}"/>
              </a:ext>
            </a:extLst>
          </p:cNvPr>
          <p:cNvSpPr>
            <a:spLocks noGrp="1"/>
          </p:cNvSpPr>
          <p:nvPr>
            <p:ph type="title"/>
          </p:nvPr>
        </p:nvSpPr>
        <p:spPr/>
        <p:txBody>
          <a:bodyPr anchor="t">
            <a:normAutofit/>
          </a:bodyPr>
          <a:lstStyle/>
          <a:p>
            <a:r>
              <a:rPr lang="en-US" sz="2800" dirty="0">
                <a:latin typeface="Titillium Web" pitchFamily="2" charset="77"/>
              </a:rPr>
              <a:t>Benefits</a:t>
            </a:r>
          </a:p>
        </p:txBody>
      </p:sp>
      <p:sp>
        <p:nvSpPr>
          <p:cNvPr id="5" name="Slide Number Placeholder 4">
            <a:extLst>
              <a:ext uri="{FF2B5EF4-FFF2-40B4-BE49-F238E27FC236}">
                <a16:creationId xmlns:a16="http://schemas.microsoft.com/office/drawing/2014/main" id="{79D1293D-6B03-4241-A3B0-76B916E5A17F}"/>
              </a:ext>
            </a:extLst>
          </p:cNvPr>
          <p:cNvSpPr>
            <a:spLocks noGrp="1"/>
          </p:cNvSpPr>
          <p:nvPr>
            <p:ph type="sldNum" sz="quarter" idx="16"/>
          </p:nvPr>
        </p:nvSpPr>
        <p:spPr/>
        <p:txBody>
          <a:bodyPr/>
          <a:lstStyle/>
          <a:p>
            <a:fld id="{A2B7885C-52DB-6C43-BE5C-D29211642B2B}" type="slidenum">
              <a:rPr lang="fi-FI" smtClean="0"/>
              <a:pPr/>
              <a:t>10</a:t>
            </a:fld>
            <a:endParaRPr lang="fi-FI" sz="1000"/>
          </a:p>
        </p:txBody>
      </p:sp>
      <p:sp>
        <p:nvSpPr>
          <p:cNvPr id="8" name="Text Placeholder 8">
            <a:extLst>
              <a:ext uri="{FF2B5EF4-FFF2-40B4-BE49-F238E27FC236}">
                <a16:creationId xmlns:a16="http://schemas.microsoft.com/office/drawing/2014/main" id="{ECD0DA2D-DC99-484E-8B10-2AD6BFA0B11B}"/>
              </a:ext>
            </a:extLst>
          </p:cNvPr>
          <p:cNvSpPr>
            <a:spLocks noGrp="1"/>
          </p:cNvSpPr>
          <p:nvPr>
            <p:ph type="body" sz="quarter" idx="13"/>
          </p:nvPr>
        </p:nvSpPr>
        <p:spPr>
          <a:xfrm>
            <a:off x="515938" y="1845762"/>
            <a:ext cx="5075237" cy="3996239"/>
          </a:xfrm>
        </p:spPr>
        <p:txBody>
          <a:bodyPr anchor="ctr">
            <a:normAutofit fontScale="85000" lnSpcReduction="10000"/>
          </a:bodyPr>
          <a:lstStyle/>
          <a:p>
            <a:pPr>
              <a:lnSpc>
                <a:spcPct val="150000"/>
              </a:lnSpc>
            </a:pPr>
            <a:r>
              <a:rPr lang="en-US" sz="1600" dirty="0">
                <a:solidFill>
                  <a:srgbClr val="2F343B"/>
                </a:solidFill>
                <a:latin typeface="Titillium Web Light" pitchFamily="2" charset="77"/>
                <a:ea typeface="+mn-lt"/>
                <a:cs typeface="+mn-lt"/>
              </a:rPr>
              <a:t>What previously took 6 weeks to finish can be done in a fraction of time with Artboard.</a:t>
            </a:r>
          </a:p>
          <a:p>
            <a:pPr>
              <a:lnSpc>
                <a:spcPct val="150000"/>
              </a:lnSpc>
            </a:pPr>
            <a:r>
              <a:rPr lang="en-US" sz="1600" dirty="0">
                <a:solidFill>
                  <a:srgbClr val="2F343B"/>
                </a:solidFill>
                <a:latin typeface="Titillium Web Light" pitchFamily="2" charset="77"/>
              </a:rPr>
              <a:t>Product teams can move directly from ideation to development with Artboard. From the point when the ’traditional design prototype’ is done, the solution is already running on code.</a:t>
            </a:r>
          </a:p>
          <a:p>
            <a:pPr>
              <a:lnSpc>
                <a:spcPct val="150000"/>
              </a:lnSpc>
            </a:pPr>
            <a:r>
              <a:rPr lang="en-US" sz="1600" dirty="0">
                <a:solidFill>
                  <a:srgbClr val="2F343B"/>
                </a:solidFill>
                <a:latin typeface="Titillium Web Light" pitchFamily="2" charset="77"/>
              </a:rPr>
              <a:t>Artboard supports the idea of having “</a:t>
            </a:r>
            <a:r>
              <a:rPr lang="en-US" sz="1600" dirty="0">
                <a:solidFill>
                  <a:srgbClr val="2F343B"/>
                </a:solidFill>
                <a:latin typeface="Titillium Web Light" pitchFamily="2" charset="77"/>
                <a:ea typeface="+mn-lt"/>
                <a:cs typeface="+mn-lt"/>
              </a:rPr>
              <a:t>single source of truth” when design and code are in one place and always up to date. This ensures consistency throughout the creation process, reduces risk of miscommunication and allows access for several stakeholders to be involved without complex handoffs. Results can be reviewed and and verified in real time.</a:t>
            </a:r>
          </a:p>
        </p:txBody>
      </p:sp>
      <p:sp>
        <p:nvSpPr>
          <p:cNvPr id="16" name="Picture Placeholder 15">
            <a:extLst>
              <a:ext uri="{FF2B5EF4-FFF2-40B4-BE49-F238E27FC236}">
                <a16:creationId xmlns:a16="http://schemas.microsoft.com/office/drawing/2014/main" id="{9B805155-4E92-4D49-8EC7-3D4D3C3BEC9E}"/>
              </a:ext>
            </a:extLst>
          </p:cNvPr>
          <p:cNvSpPr>
            <a:spLocks noGrp="1"/>
          </p:cNvSpPr>
          <p:nvPr>
            <p:ph type="pic" idx="1"/>
          </p:nvPr>
        </p:nvSpPr>
        <p:spPr>
          <a:xfrm>
            <a:off x="6095999" y="0"/>
            <a:ext cx="6096002" cy="6858000"/>
          </a:xfrm>
          <a:solidFill>
            <a:srgbClr val="2F343B"/>
          </a:solidFill>
          <a:ln>
            <a:solidFill>
              <a:srgbClr val="2F343B"/>
            </a:solidFill>
          </a:ln>
        </p:spPr>
      </p:sp>
      <p:pic>
        <p:nvPicPr>
          <p:cNvPr id="13" name="Picture Placeholder 5" descr="Timeline&#10;&#10;Description automatically generated">
            <a:extLst>
              <a:ext uri="{FF2B5EF4-FFF2-40B4-BE49-F238E27FC236}">
                <a16:creationId xmlns:a16="http://schemas.microsoft.com/office/drawing/2014/main" id="{67C8EEE3-971A-694B-9909-E7582E42413E}"/>
              </a:ext>
            </a:extLst>
          </p:cNvPr>
          <p:cNvPicPr>
            <a:picLocks noChangeAspect="1"/>
          </p:cNvPicPr>
          <p:nvPr/>
        </p:nvPicPr>
        <p:blipFill rotWithShape="1">
          <a:blip r:embed="rId2"/>
          <a:srcRect l="1087" t="17558" r="2067" b="2844"/>
          <a:stretch/>
        </p:blipFill>
        <p:spPr>
          <a:xfrm>
            <a:off x="6095998" y="1015999"/>
            <a:ext cx="5903844" cy="2742236"/>
          </a:xfrm>
          <a:prstGeom prst="rect">
            <a:avLst/>
          </a:prstGeom>
          <a:solidFill>
            <a:srgbClr val="2F343B"/>
          </a:solidFill>
        </p:spPr>
      </p:pic>
      <p:pic>
        <p:nvPicPr>
          <p:cNvPr id="14" name="Picture Placeholder 9">
            <a:extLst>
              <a:ext uri="{FF2B5EF4-FFF2-40B4-BE49-F238E27FC236}">
                <a16:creationId xmlns:a16="http://schemas.microsoft.com/office/drawing/2014/main" id="{8F0EA070-F5D5-BC45-B6CE-0DF7E80CCFCA}"/>
              </a:ext>
            </a:extLst>
          </p:cNvPr>
          <p:cNvPicPr>
            <a:picLocks noChangeAspect="1"/>
          </p:cNvPicPr>
          <p:nvPr/>
        </p:nvPicPr>
        <p:blipFill rotWithShape="1">
          <a:blip r:embed="rId3"/>
          <a:srcRect l="-1" t="12962" r="-1" b="16"/>
          <a:stretch/>
        </p:blipFill>
        <p:spPr>
          <a:xfrm>
            <a:off x="6095998" y="3803955"/>
            <a:ext cx="6096001" cy="2984724"/>
          </a:xfrm>
          <a:prstGeom prst="rect">
            <a:avLst/>
          </a:prstGeom>
          <a:solidFill>
            <a:srgbClr val="2F343B"/>
          </a:solidFill>
        </p:spPr>
      </p:pic>
      <p:sp>
        <p:nvSpPr>
          <p:cNvPr id="12" name="Title 6">
            <a:extLst>
              <a:ext uri="{FF2B5EF4-FFF2-40B4-BE49-F238E27FC236}">
                <a16:creationId xmlns:a16="http://schemas.microsoft.com/office/drawing/2014/main" id="{50B37D9B-7873-1D49-8921-C3A6EEE9FA0C}"/>
              </a:ext>
            </a:extLst>
          </p:cNvPr>
          <p:cNvSpPr txBox="1">
            <a:spLocks/>
          </p:cNvSpPr>
          <p:nvPr/>
        </p:nvSpPr>
        <p:spPr>
          <a:xfrm>
            <a:off x="6278563" y="879474"/>
            <a:ext cx="5075237" cy="36639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1600" dirty="0">
                <a:solidFill>
                  <a:srgbClr val="E8E6E6"/>
                </a:solidFill>
                <a:latin typeface="Titillium Web" pitchFamily="2" charset="77"/>
              </a:rPr>
              <a:t>Current paradigm</a:t>
            </a:r>
          </a:p>
        </p:txBody>
      </p:sp>
      <p:sp>
        <p:nvSpPr>
          <p:cNvPr id="15" name="Title 6">
            <a:extLst>
              <a:ext uri="{FF2B5EF4-FFF2-40B4-BE49-F238E27FC236}">
                <a16:creationId xmlns:a16="http://schemas.microsoft.com/office/drawing/2014/main" id="{A8D0AB87-C7D2-644B-B024-BA4E3E6EBE8B}"/>
              </a:ext>
            </a:extLst>
          </p:cNvPr>
          <p:cNvSpPr txBox="1">
            <a:spLocks/>
          </p:cNvSpPr>
          <p:nvPr/>
        </p:nvSpPr>
        <p:spPr>
          <a:xfrm>
            <a:off x="6278563" y="3588384"/>
            <a:ext cx="5075237" cy="36639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1600" dirty="0">
                <a:solidFill>
                  <a:srgbClr val="E8E6E6"/>
                </a:solidFill>
                <a:latin typeface="Titillium Web" pitchFamily="2" charset="77"/>
              </a:rPr>
              <a:t>Artboard model</a:t>
            </a:r>
          </a:p>
        </p:txBody>
      </p:sp>
    </p:spTree>
    <p:extLst>
      <p:ext uri="{BB962C8B-B14F-4D97-AF65-F5344CB8AC3E}">
        <p14:creationId xmlns:p14="http://schemas.microsoft.com/office/powerpoint/2010/main" val="1035007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38EFED0-1465-47C9-A2E2-BD96D92D2F50}"/>
              </a:ext>
            </a:extLst>
          </p:cNvPr>
          <p:cNvSpPr>
            <a:spLocks noGrp="1"/>
          </p:cNvSpPr>
          <p:nvPr>
            <p:ph type="title"/>
          </p:nvPr>
        </p:nvSpPr>
        <p:spPr/>
        <p:txBody>
          <a:bodyPr anchor="t">
            <a:normAutofit/>
          </a:bodyPr>
          <a:lstStyle/>
          <a:p>
            <a:r>
              <a:rPr lang="en-US" sz="2800" dirty="0">
                <a:latin typeface="Titillium Web" pitchFamily="2" charset="77"/>
              </a:rPr>
              <a:t>For UX/UI designers</a:t>
            </a:r>
          </a:p>
        </p:txBody>
      </p:sp>
      <p:sp>
        <p:nvSpPr>
          <p:cNvPr id="9" name="Text Placeholder 8">
            <a:extLst>
              <a:ext uri="{FF2B5EF4-FFF2-40B4-BE49-F238E27FC236}">
                <a16:creationId xmlns:a16="http://schemas.microsoft.com/office/drawing/2014/main" id="{F1CC6925-9D90-4685-A4EC-C1BA16861D6F}"/>
              </a:ext>
            </a:extLst>
          </p:cNvPr>
          <p:cNvSpPr>
            <a:spLocks noGrp="1"/>
          </p:cNvSpPr>
          <p:nvPr>
            <p:ph type="body" sz="quarter" idx="13"/>
          </p:nvPr>
        </p:nvSpPr>
        <p:spPr>
          <a:xfrm>
            <a:off x="515938" y="2242800"/>
            <a:ext cx="5075237" cy="3600000"/>
          </a:xfrm>
        </p:spPr>
        <p:txBody>
          <a:bodyPr>
            <a:normAutofit/>
          </a:bodyPr>
          <a:lstStyle/>
          <a:p>
            <a:pPr marL="171450" indent="-171450">
              <a:buFont typeface="Arial" panose="020B0604020202020204" pitchFamily="34" charset="0"/>
              <a:buChar char="•"/>
            </a:pPr>
            <a:r>
              <a:rPr lang="en-US" sz="1200" dirty="0">
                <a:solidFill>
                  <a:srgbClr val="2F343B"/>
                </a:solidFill>
                <a:latin typeface="Titillium Web Light" pitchFamily="2" charset="77"/>
              </a:rPr>
              <a:t>Use infinite canvas to create and view your app. Leave comments and annotations next to the app views.</a:t>
            </a:r>
          </a:p>
          <a:p>
            <a:pPr marL="171450" indent="-171450">
              <a:lnSpc>
                <a:spcPct val="110000"/>
              </a:lnSpc>
              <a:buFont typeface="Arial" panose="020B0604020202020204" pitchFamily="34" charset="0"/>
              <a:buChar char="•"/>
            </a:pPr>
            <a:r>
              <a:rPr lang="en-US" sz="1200" dirty="0">
                <a:solidFill>
                  <a:srgbClr val="2F343B"/>
                </a:solidFill>
                <a:latin typeface="Titillium Web Light" pitchFamily="2" charset="77"/>
              </a:rPr>
              <a:t>Design from scratch or use ready made widgets to create programmatical components instead of delivering plain vector graphics and layouts</a:t>
            </a:r>
          </a:p>
          <a:p>
            <a:pPr marL="171450" indent="-171450">
              <a:lnSpc>
                <a:spcPct val="110000"/>
              </a:lnSpc>
              <a:buFont typeface="Arial" panose="020B0604020202020204" pitchFamily="34" charset="0"/>
              <a:buChar char="•"/>
            </a:pPr>
            <a:r>
              <a:rPr lang="en-US" sz="1200" dirty="0">
                <a:solidFill>
                  <a:srgbClr val="2F343B"/>
                </a:solidFill>
                <a:latin typeface="Titillium Web Light" pitchFamily="2" charset="77"/>
              </a:rPr>
              <a:t>Designer friendly tools to produce UX flows with code ready interactions, transitions and animations</a:t>
            </a:r>
          </a:p>
          <a:p>
            <a:pPr marL="171450" indent="-171450">
              <a:lnSpc>
                <a:spcPct val="110000"/>
              </a:lnSpc>
              <a:buFont typeface="Arial" panose="020B0604020202020204" pitchFamily="34" charset="0"/>
              <a:buChar char="•"/>
            </a:pPr>
            <a:r>
              <a:rPr lang="en-US" sz="1200" dirty="0">
                <a:solidFill>
                  <a:srgbClr val="2F343B"/>
                </a:solidFill>
                <a:latin typeface="Titillium Web Light" pitchFamily="2" charset="77"/>
              </a:rPr>
              <a:t>Visual tools to set and manage data mapping to UI widgets and components</a:t>
            </a:r>
          </a:p>
          <a:p>
            <a:pPr marL="171450" indent="-171450">
              <a:lnSpc>
                <a:spcPct val="110000"/>
              </a:lnSpc>
              <a:buFont typeface="Arial" panose="020B0604020202020204" pitchFamily="34" charset="0"/>
              <a:buChar char="•"/>
            </a:pPr>
            <a:r>
              <a:rPr lang="en-US" sz="1200" dirty="0">
                <a:solidFill>
                  <a:srgbClr val="2F343B"/>
                </a:solidFill>
                <a:latin typeface="Titillium Web Light" pitchFamily="2" charset="77"/>
              </a:rPr>
              <a:t>Create custom experiences, UI elements or add functions together with developers</a:t>
            </a:r>
          </a:p>
          <a:p>
            <a:pPr marL="171450" indent="-171450">
              <a:lnSpc>
                <a:spcPct val="110000"/>
              </a:lnSpc>
              <a:buFont typeface="Arial" panose="020B0604020202020204" pitchFamily="34" charset="0"/>
              <a:buChar char="•"/>
            </a:pPr>
            <a:r>
              <a:rPr lang="en-US" sz="1200" dirty="0">
                <a:solidFill>
                  <a:srgbClr val="2F343B"/>
                </a:solidFill>
                <a:latin typeface="Titillium Web Light" pitchFamily="2" charset="77"/>
              </a:rPr>
              <a:t>Live preview the design in real time</a:t>
            </a:r>
          </a:p>
          <a:p>
            <a:pPr marL="171450" indent="-171450">
              <a:lnSpc>
                <a:spcPct val="110000"/>
              </a:lnSpc>
              <a:buFont typeface="Arial" panose="020B0604020202020204" pitchFamily="34" charset="0"/>
              <a:buChar char="•"/>
            </a:pPr>
            <a:r>
              <a:rPr lang="en-US" sz="1200" dirty="0">
                <a:solidFill>
                  <a:srgbClr val="2F343B"/>
                </a:solidFill>
                <a:latin typeface="Titillium Web Light" pitchFamily="2" charset="77"/>
              </a:rPr>
              <a:t>Run the design in real device during design process</a:t>
            </a:r>
          </a:p>
          <a:p>
            <a:pPr marL="171450" indent="-171450">
              <a:lnSpc>
                <a:spcPct val="110000"/>
              </a:lnSpc>
              <a:buFont typeface="Arial" panose="020B0604020202020204" pitchFamily="34" charset="0"/>
              <a:buChar char="•"/>
            </a:pPr>
            <a:r>
              <a:rPr lang="en-US" sz="1200" dirty="0">
                <a:solidFill>
                  <a:srgbClr val="2F343B"/>
                </a:solidFill>
                <a:latin typeface="Titillium Web Light" pitchFamily="2" charset="77"/>
                <a:ea typeface="+mn-lt"/>
                <a:cs typeface="+mn-lt"/>
              </a:rPr>
              <a:t>Single source of truth. Design and code is one place. Always up to date</a:t>
            </a:r>
            <a:endParaRPr lang="en-US" sz="1200" dirty="0">
              <a:solidFill>
                <a:srgbClr val="2F343B"/>
              </a:solidFill>
              <a:latin typeface="Titillium Web Light" pitchFamily="2" charset="77"/>
            </a:endParaRPr>
          </a:p>
          <a:p>
            <a:pPr marL="171450" indent="-171450">
              <a:lnSpc>
                <a:spcPct val="110000"/>
              </a:lnSpc>
              <a:buFont typeface="Arial" panose="020B0604020202020204" pitchFamily="34" charset="0"/>
              <a:buChar char="•"/>
            </a:pPr>
            <a:endParaRPr lang="en-US" sz="1200" dirty="0">
              <a:solidFill>
                <a:srgbClr val="2F343B"/>
              </a:solidFill>
              <a:latin typeface="Titillium Web Light" pitchFamily="2" charset="77"/>
            </a:endParaRPr>
          </a:p>
        </p:txBody>
      </p:sp>
      <p:sp>
        <p:nvSpPr>
          <p:cNvPr id="5" name="Slide Number Placeholder 4">
            <a:extLst>
              <a:ext uri="{FF2B5EF4-FFF2-40B4-BE49-F238E27FC236}">
                <a16:creationId xmlns:a16="http://schemas.microsoft.com/office/drawing/2014/main" id="{79D1293D-6B03-4241-A3B0-76B916E5A17F}"/>
              </a:ext>
            </a:extLst>
          </p:cNvPr>
          <p:cNvSpPr>
            <a:spLocks noGrp="1"/>
          </p:cNvSpPr>
          <p:nvPr>
            <p:ph type="sldNum" sz="quarter" idx="16"/>
          </p:nvPr>
        </p:nvSpPr>
        <p:spPr/>
        <p:txBody>
          <a:bodyPr/>
          <a:lstStyle/>
          <a:p>
            <a:fld id="{A2B7885C-52DB-6C43-BE5C-D29211642B2B}" type="slidenum">
              <a:rPr lang="fi-FI" smtClean="0"/>
              <a:pPr/>
              <a:t>11</a:t>
            </a:fld>
            <a:endParaRPr lang="fi-FI" sz="1000"/>
          </a:p>
        </p:txBody>
      </p:sp>
      <p:pic>
        <p:nvPicPr>
          <p:cNvPr id="6" name="Picture Placeholder 2">
            <a:extLst>
              <a:ext uri="{FF2B5EF4-FFF2-40B4-BE49-F238E27FC236}">
                <a16:creationId xmlns:a16="http://schemas.microsoft.com/office/drawing/2014/main" id="{C38A760A-5DA0-534D-83F7-47CD4695687B}"/>
              </a:ext>
            </a:extLst>
          </p:cNvPr>
          <p:cNvPicPr>
            <a:picLocks noGrp="1" noChangeAspect="1"/>
          </p:cNvPicPr>
          <p:nvPr>
            <p:ph type="pic" idx="1"/>
          </p:nvPr>
        </p:nvPicPr>
        <p:blipFill rotWithShape="1">
          <a:blip r:embed="rId2"/>
          <a:srcRect l="195" r="50000"/>
          <a:stretch/>
        </p:blipFill>
        <p:spPr>
          <a:xfrm>
            <a:off x="6096000" y="0"/>
            <a:ext cx="6096000" cy="6858000"/>
          </a:xfrm>
        </p:spPr>
      </p:pic>
      <p:pic>
        <p:nvPicPr>
          <p:cNvPr id="8" name="Picture 7" descr="Shape&#10;&#10;Description automatically generated with medium confidence">
            <a:extLst>
              <a:ext uri="{FF2B5EF4-FFF2-40B4-BE49-F238E27FC236}">
                <a16:creationId xmlns:a16="http://schemas.microsoft.com/office/drawing/2014/main" id="{71F57B2D-F6C3-AE4C-B27B-52EC46F231D6}"/>
              </a:ext>
            </a:extLst>
          </p:cNvPr>
          <p:cNvPicPr>
            <a:picLocks noChangeAspect="1"/>
          </p:cNvPicPr>
          <p:nvPr/>
        </p:nvPicPr>
        <p:blipFill>
          <a:blip r:embed="rId3"/>
          <a:stretch>
            <a:fillRect/>
          </a:stretch>
        </p:blipFill>
        <p:spPr>
          <a:xfrm>
            <a:off x="6798363" y="2931353"/>
            <a:ext cx="4706205" cy="957469"/>
          </a:xfrm>
          <a:prstGeom prst="rect">
            <a:avLst/>
          </a:prstGeom>
        </p:spPr>
      </p:pic>
    </p:spTree>
    <p:extLst>
      <p:ext uri="{BB962C8B-B14F-4D97-AF65-F5344CB8AC3E}">
        <p14:creationId xmlns:p14="http://schemas.microsoft.com/office/powerpoint/2010/main" val="1518595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screenshot of a computer&#10;&#10;Description automatically generated">
            <a:extLst>
              <a:ext uri="{FF2B5EF4-FFF2-40B4-BE49-F238E27FC236}">
                <a16:creationId xmlns:a16="http://schemas.microsoft.com/office/drawing/2014/main" id="{EEA9FA4F-7C9D-334D-A997-F74F357D7ECC}"/>
              </a:ext>
            </a:extLst>
          </p:cNvPr>
          <p:cNvPicPr>
            <a:picLocks noGrp="1" noChangeAspect="1"/>
          </p:cNvPicPr>
          <p:nvPr>
            <p:ph type="pic" idx="1"/>
          </p:nvPr>
        </p:nvPicPr>
        <p:blipFill rotWithShape="1">
          <a:blip r:embed="rId2"/>
          <a:srcRect l="23261" r="26739"/>
          <a:stretch/>
        </p:blipFill>
        <p:spPr>
          <a:xfrm>
            <a:off x="6095999" y="0"/>
            <a:ext cx="6096001" cy="6858000"/>
          </a:xfrm>
        </p:spPr>
      </p:pic>
      <p:sp>
        <p:nvSpPr>
          <p:cNvPr id="7" name="Title 6">
            <a:extLst>
              <a:ext uri="{FF2B5EF4-FFF2-40B4-BE49-F238E27FC236}">
                <a16:creationId xmlns:a16="http://schemas.microsoft.com/office/drawing/2014/main" id="{338EFED0-1465-47C9-A2E2-BD96D92D2F50}"/>
              </a:ext>
            </a:extLst>
          </p:cNvPr>
          <p:cNvSpPr>
            <a:spLocks noGrp="1"/>
          </p:cNvSpPr>
          <p:nvPr>
            <p:ph type="title"/>
          </p:nvPr>
        </p:nvSpPr>
        <p:spPr/>
        <p:txBody>
          <a:bodyPr anchor="t">
            <a:normAutofit/>
          </a:bodyPr>
          <a:lstStyle/>
          <a:p>
            <a:r>
              <a:rPr lang="en-US" sz="2800" dirty="0">
                <a:latin typeface="Titillium Web" pitchFamily="2" charset="77"/>
              </a:rPr>
              <a:t>For GUI developers</a:t>
            </a:r>
          </a:p>
        </p:txBody>
      </p:sp>
      <p:sp>
        <p:nvSpPr>
          <p:cNvPr id="9" name="Text Placeholder 8">
            <a:extLst>
              <a:ext uri="{FF2B5EF4-FFF2-40B4-BE49-F238E27FC236}">
                <a16:creationId xmlns:a16="http://schemas.microsoft.com/office/drawing/2014/main" id="{F1CC6925-9D90-4685-A4EC-C1BA16861D6F}"/>
              </a:ext>
            </a:extLst>
          </p:cNvPr>
          <p:cNvSpPr>
            <a:spLocks noGrp="1"/>
          </p:cNvSpPr>
          <p:nvPr>
            <p:ph type="body" sz="quarter" idx="13"/>
          </p:nvPr>
        </p:nvSpPr>
        <p:spPr>
          <a:xfrm>
            <a:off x="515938" y="2242800"/>
            <a:ext cx="5075237" cy="3759061"/>
          </a:xfrm>
        </p:spPr>
        <p:txBody>
          <a:bodyPr>
            <a:normAutofit/>
          </a:bodyPr>
          <a:lstStyle/>
          <a:p>
            <a:pPr marL="171450" indent="-171450">
              <a:lnSpc>
                <a:spcPct val="120000"/>
              </a:lnSpc>
              <a:buFont typeface="Arial" panose="020B0604020202020204" pitchFamily="34" charset="0"/>
              <a:buChar char="•"/>
            </a:pPr>
            <a:r>
              <a:rPr lang="en-US" sz="1200" dirty="0">
                <a:solidFill>
                  <a:srgbClr val="2F343B"/>
                </a:solidFill>
                <a:latin typeface="Titillium Web Light" pitchFamily="2" charset="77"/>
                <a:cs typeface="Calibri"/>
              </a:rPr>
              <a:t>Infinite canvas: See the whole app design in one context</a:t>
            </a:r>
          </a:p>
          <a:p>
            <a:pPr marL="171450" indent="-171450">
              <a:lnSpc>
                <a:spcPct val="120000"/>
              </a:lnSpc>
              <a:buFont typeface="Arial" panose="020B0604020202020204" pitchFamily="34" charset="0"/>
              <a:buChar char="•"/>
            </a:pPr>
            <a:r>
              <a:rPr lang="en-US" sz="1200" dirty="0">
                <a:solidFill>
                  <a:srgbClr val="2F343B"/>
                </a:solidFill>
                <a:latin typeface="Titillium Web Light" pitchFamily="2" charset="77"/>
              </a:rPr>
              <a:t>Maximize the minimum effort of coding by reusing widgets, components and templates with designers</a:t>
            </a:r>
            <a:endParaRPr lang="en-US" sz="1200" dirty="0">
              <a:solidFill>
                <a:srgbClr val="2F343B"/>
              </a:solidFill>
              <a:latin typeface="Titillium Web Light" pitchFamily="2" charset="77"/>
              <a:ea typeface="+mn-lt"/>
              <a:cs typeface="+mn-lt"/>
            </a:endParaRPr>
          </a:p>
          <a:p>
            <a:pPr marL="171450" indent="-171450">
              <a:lnSpc>
                <a:spcPct val="120000"/>
              </a:lnSpc>
              <a:buFont typeface="Arial" panose="020B0604020202020204" pitchFamily="34" charset="0"/>
              <a:buChar char="•"/>
            </a:pPr>
            <a:r>
              <a:rPr lang="en-US" sz="1200" dirty="0">
                <a:solidFill>
                  <a:srgbClr val="2F343B"/>
                </a:solidFill>
                <a:latin typeface="Titillium Web Light" pitchFamily="2" charset="77"/>
                <a:ea typeface="+mn-lt"/>
                <a:cs typeface="+mn-lt"/>
              </a:rPr>
              <a:t>Use the shared components to make alternative designs proposals</a:t>
            </a:r>
          </a:p>
          <a:p>
            <a:pPr marL="171450" indent="-171450">
              <a:lnSpc>
                <a:spcPct val="120000"/>
              </a:lnSpc>
              <a:buFont typeface="Arial" panose="020B0604020202020204" pitchFamily="34" charset="0"/>
              <a:buChar char="•"/>
            </a:pPr>
            <a:r>
              <a:rPr lang="en-US" sz="1200" dirty="0">
                <a:solidFill>
                  <a:srgbClr val="2F343B"/>
                </a:solidFill>
                <a:latin typeface="Titillium Web Light" pitchFamily="2" charset="77"/>
                <a:ea typeface="+mn-lt"/>
                <a:cs typeface="+mn-lt"/>
              </a:rPr>
              <a:t>Single source of truth. Design and code is one place. Always up to date</a:t>
            </a:r>
          </a:p>
          <a:p>
            <a:pPr marL="171450" indent="-171450">
              <a:lnSpc>
                <a:spcPct val="120000"/>
              </a:lnSpc>
              <a:buFont typeface="Arial" panose="020B0604020202020204" pitchFamily="34" charset="0"/>
              <a:buChar char="•"/>
            </a:pPr>
            <a:r>
              <a:rPr lang="en-US" sz="1200" dirty="0">
                <a:solidFill>
                  <a:srgbClr val="2F343B"/>
                </a:solidFill>
                <a:latin typeface="Titillium Web Light" pitchFamily="2" charset="77"/>
              </a:rPr>
              <a:t>Design is the same as code: No need to try interpreting what the design specification is trying to say</a:t>
            </a:r>
          </a:p>
          <a:p>
            <a:pPr marL="171450" indent="-171450">
              <a:lnSpc>
                <a:spcPct val="120000"/>
              </a:lnSpc>
              <a:buFont typeface="Arial" panose="020B0604020202020204" pitchFamily="34" charset="0"/>
              <a:buChar char="•"/>
            </a:pPr>
            <a:r>
              <a:rPr lang="en-US" sz="1200" dirty="0">
                <a:solidFill>
                  <a:srgbClr val="2F343B"/>
                </a:solidFill>
                <a:latin typeface="Titillium Web Light" pitchFamily="2" charset="77"/>
              </a:rPr>
              <a:t>Collaborate with designers to solve all edge cases together</a:t>
            </a:r>
          </a:p>
          <a:p>
            <a:pPr marL="171450" indent="-171450">
              <a:lnSpc>
                <a:spcPct val="120000"/>
              </a:lnSpc>
              <a:buFont typeface="Arial" panose="020B0604020202020204" pitchFamily="34" charset="0"/>
              <a:buChar char="•"/>
            </a:pPr>
            <a:r>
              <a:rPr lang="en-US" sz="1200" dirty="0">
                <a:solidFill>
                  <a:srgbClr val="2F343B"/>
                </a:solidFill>
                <a:latin typeface="Titillium Web Light" pitchFamily="2" charset="77"/>
              </a:rPr>
              <a:t>Create custom experiences, UI elements or add functions</a:t>
            </a:r>
          </a:p>
          <a:p>
            <a:pPr marL="171450" indent="-171450">
              <a:lnSpc>
                <a:spcPct val="120000"/>
              </a:lnSpc>
              <a:buFont typeface="Arial" panose="020B0604020202020204" pitchFamily="34" charset="0"/>
              <a:buChar char="•"/>
            </a:pPr>
            <a:r>
              <a:rPr lang="en-US" sz="1200" dirty="0">
                <a:solidFill>
                  <a:srgbClr val="2F343B"/>
                </a:solidFill>
                <a:latin typeface="Titillium Web Light" pitchFamily="2" charset="77"/>
              </a:rPr>
              <a:t>Get ready solution to your own IDE and modify and push back</a:t>
            </a:r>
          </a:p>
          <a:p>
            <a:pPr marL="171450" indent="-171450">
              <a:lnSpc>
                <a:spcPct val="120000"/>
              </a:lnSpc>
              <a:buFont typeface="Arial" panose="020B0604020202020204" pitchFamily="34" charset="0"/>
              <a:buChar char="•"/>
            </a:pPr>
            <a:r>
              <a:rPr lang="en-US" sz="1200" dirty="0">
                <a:solidFill>
                  <a:srgbClr val="2F343B"/>
                </a:solidFill>
                <a:latin typeface="Titillium Web Light" pitchFamily="2" charset="77"/>
              </a:rPr>
              <a:t>Deploy</a:t>
            </a:r>
          </a:p>
        </p:txBody>
      </p:sp>
      <p:sp>
        <p:nvSpPr>
          <p:cNvPr id="5" name="Slide Number Placeholder 4">
            <a:extLst>
              <a:ext uri="{FF2B5EF4-FFF2-40B4-BE49-F238E27FC236}">
                <a16:creationId xmlns:a16="http://schemas.microsoft.com/office/drawing/2014/main" id="{79D1293D-6B03-4241-A3B0-76B916E5A17F}"/>
              </a:ext>
            </a:extLst>
          </p:cNvPr>
          <p:cNvSpPr>
            <a:spLocks noGrp="1"/>
          </p:cNvSpPr>
          <p:nvPr>
            <p:ph type="sldNum" sz="quarter" idx="16"/>
          </p:nvPr>
        </p:nvSpPr>
        <p:spPr/>
        <p:txBody>
          <a:bodyPr/>
          <a:lstStyle/>
          <a:p>
            <a:fld id="{A2B7885C-52DB-6C43-BE5C-D29211642B2B}" type="slidenum">
              <a:rPr lang="fi-FI" smtClean="0"/>
              <a:pPr/>
              <a:t>12</a:t>
            </a:fld>
            <a:endParaRPr lang="fi-FI" sz="1000"/>
          </a:p>
        </p:txBody>
      </p:sp>
      <p:pic>
        <p:nvPicPr>
          <p:cNvPr id="6" name="Picture 5" descr="Shape&#10;&#10;Description automatically generated with medium confidence">
            <a:extLst>
              <a:ext uri="{FF2B5EF4-FFF2-40B4-BE49-F238E27FC236}">
                <a16:creationId xmlns:a16="http://schemas.microsoft.com/office/drawing/2014/main" id="{C6076F7D-306D-4F4E-AE2B-064D99D2C814}"/>
              </a:ext>
            </a:extLst>
          </p:cNvPr>
          <p:cNvPicPr>
            <a:picLocks noChangeAspect="1"/>
          </p:cNvPicPr>
          <p:nvPr/>
        </p:nvPicPr>
        <p:blipFill>
          <a:blip r:embed="rId3"/>
          <a:stretch>
            <a:fillRect/>
          </a:stretch>
        </p:blipFill>
        <p:spPr>
          <a:xfrm>
            <a:off x="6798363" y="2931353"/>
            <a:ext cx="4706205" cy="957469"/>
          </a:xfrm>
          <a:prstGeom prst="rect">
            <a:avLst/>
          </a:prstGeom>
        </p:spPr>
      </p:pic>
    </p:spTree>
    <p:extLst>
      <p:ext uri="{BB962C8B-B14F-4D97-AF65-F5344CB8AC3E}">
        <p14:creationId xmlns:p14="http://schemas.microsoft.com/office/powerpoint/2010/main" val="1243637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38EFED0-1465-47C9-A2E2-BD96D92D2F50}"/>
              </a:ext>
            </a:extLst>
          </p:cNvPr>
          <p:cNvSpPr>
            <a:spLocks noGrp="1"/>
          </p:cNvSpPr>
          <p:nvPr>
            <p:ph type="title"/>
          </p:nvPr>
        </p:nvSpPr>
        <p:spPr/>
        <p:txBody>
          <a:bodyPr anchor="t">
            <a:normAutofit/>
          </a:bodyPr>
          <a:lstStyle/>
          <a:p>
            <a:r>
              <a:rPr lang="en-US" sz="2800" dirty="0">
                <a:latin typeface="Titillium Web" pitchFamily="2" charset="77"/>
              </a:rPr>
              <a:t>Target customers</a:t>
            </a:r>
          </a:p>
        </p:txBody>
      </p:sp>
      <p:sp>
        <p:nvSpPr>
          <p:cNvPr id="5" name="Slide Number Placeholder 4">
            <a:extLst>
              <a:ext uri="{FF2B5EF4-FFF2-40B4-BE49-F238E27FC236}">
                <a16:creationId xmlns:a16="http://schemas.microsoft.com/office/drawing/2014/main" id="{79D1293D-6B03-4241-A3B0-76B916E5A17F}"/>
              </a:ext>
            </a:extLst>
          </p:cNvPr>
          <p:cNvSpPr>
            <a:spLocks noGrp="1"/>
          </p:cNvSpPr>
          <p:nvPr>
            <p:ph type="sldNum" sz="quarter" idx="16"/>
          </p:nvPr>
        </p:nvSpPr>
        <p:spPr/>
        <p:txBody>
          <a:bodyPr/>
          <a:lstStyle/>
          <a:p>
            <a:fld id="{A2B7885C-52DB-6C43-BE5C-D29211642B2B}" type="slidenum">
              <a:rPr lang="fi-FI" smtClean="0"/>
              <a:pPr/>
              <a:t>13</a:t>
            </a:fld>
            <a:endParaRPr lang="fi-FI" sz="1000"/>
          </a:p>
        </p:txBody>
      </p:sp>
      <p:sp>
        <p:nvSpPr>
          <p:cNvPr id="8" name="Text Placeholder 8">
            <a:extLst>
              <a:ext uri="{FF2B5EF4-FFF2-40B4-BE49-F238E27FC236}">
                <a16:creationId xmlns:a16="http://schemas.microsoft.com/office/drawing/2014/main" id="{ECD0DA2D-DC99-484E-8B10-2AD6BFA0B11B}"/>
              </a:ext>
            </a:extLst>
          </p:cNvPr>
          <p:cNvSpPr>
            <a:spLocks noGrp="1"/>
          </p:cNvSpPr>
          <p:nvPr>
            <p:ph type="body" sz="quarter" idx="13"/>
          </p:nvPr>
        </p:nvSpPr>
        <p:spPr>
          <a:xfrm>
            <a:off x="515938" y="1845762"/>
            <a:ext cx="5075237" cy="3996239"/>
          </a:xfrm>
        </p:spPr>
        <p:txBody>
          <a:bodyPr anchor="ctr">
            <a:normAutofit/>
          </a:bodyPr>
          <a:lstStyle/>
          <a:p>
            <a:pPr>
              <a:lnSpc>
                <a:spcPct val="100000"/>
              </a:lnSpc>
            </a:pPr>
            <a:r>
              <a:rPr lang="en-US" sz="1600" dirty="0">
                <a:solidFill>
                  <a:srgbClr val="2F343B"/>
                </a:solidFill>
                <a:latin typeface="Titillium Web Light" pitchFamily="2" charset="77"/>
              </a:rPr>
              <a:t>Individual entrepreneurs</a:t>
            </a:r>
            <a:endParaRPr lang="en-US" sz="1200" dirty="0">
              <a:solidFill>
                <a:srgbClr val="2F343B"/>
              </a:solidFill>
              <a:latin typeface="Titillium Web Light" pitchFamily="2" charset="77"/>
            </a:endParaRPr>
          </a:p>
          <a:p>
            <a:pPr marL="171450" indent="-171450">
              <a:lnSpc>
                <a:spcPct val="100000"/>
              </a:lnSpc>
              <a:buFont typeface="Arial" panose="020B0604020202020204" pitchFamily="34" charset="0"/>
              <a:buChar char="•"/>
            </a:pPr>
            <a:r>
              <a:rPr lang="en-US" sz="1200" dirty="0">
                <a:solidFill>
                  <a:srgbClr val="2F343B"/>
                </a:solidFill>
                <a:latin typeface="Titillium Web Light" pitchFamily="2" charset="77"/>
              </a:rPr>
              <a:t>Get the ideas produced fast based on given briefs from clients. You can create and publish simple apps with minimum resources alone.</a:t>
            </a:r>
          </a:p>
          <a:p>
            <a:pPr>
              <a:lnSpc>
                <a:spcPct val="100000"/>
              </a:lnSpc>
            </a:pPr>
            <a:endParaRPr lang="en-US" sz="1600" dirty="0">
              <a:solidFill>
                <a:srgbClr val="2F343B"/>
              </a:solidFill>
              <a:latin typeface="Titillium Web Light" pitchFamily="2" charset="77"/>
            </a:endParaRPr>
          </a:p>
          <a:p>
            <a:pPr>
              <a:lnSpc>
                <a:spcPct val="100000"/>
              </a:lnSpc>
            </a:pPr>
            <a:r>
              <a:rPr lang="en-US" sz="1600" dirty="0">
                <a:solidFill>
                  <a:srgbClr val="2F343B"/>
                </a:solidFill>
                <a:latin typeface="Titillium Web Light" pitchFamily="2" charset="77"/>
              </a:rPr>
              <a:t>Small companies and start-up’s</a:t>
            </a:r>
          </a:p>
          <a:p>
            <a:pPr marL="171450" indent="-171450">
              <a:lnSpc>
                <a:spcPct val="100000"/>
              </a:lnSpc>
              <a:buFont typeface="Arial" panose="020B0604020202020204" pitchFamily="34" charset="0"/>
              <a:buChar char="•"/>
            </a:pPr>
            <a:r>
              <a:rPr lang="en-US" sz="1200" dirty="0">
                <a:solidFill>
                  <a:srgbClr val="2F343B"/>
                </a:solidFill>
                <a:latin typeface="Titillium Web Light" pitchFamily="2" charset="77"/>
              </a:rPr>
              <a:t>Go from ideation to development fast. Save time and resources. Design and code in one shared tool allows you to maintain your app and scale up when time is right.</a:t>
            </a:r>
          </a:p>
          <a:p>
            <a:pPr>
              <a:lnSpc>
                <a:spcPct val="100000"/>
              </a:lnSpc>
            </a:pPr>
            <a:endParaRPr lang="en-US" sz="1600" dirty="0">
              <a:solidFill>
                <a:srgbClr val="2F343B"/>
              </a:solidFill>
              <a:latin typeface="Titillium Web Light" pitchFamily="2" charset="77"/>
            </a:endParaRPr>
          </a:p>
          <a:p>
            <a:pPr>
              <a:lnSpc>
                <a:spcPct val="100000"/>
              </a:lnSpc>
            </a:pPr>
            <a:r>
              <a:rPr lang="en-US" sz="1600" dirty="0">
                <a:solidFill>
                  <a:srgbClr val="2F343B"/>
                </a:solidFill>
                <a:latin typeface="Titillium Web Light" pitchFamily="2" charset="77"/>
              </a:rPr>
              <a:t>Enterprises</a:t>
            </a:r>
          </a:p>
          <a:p>
            <a:pPr marL="171450" indent="-171450">
              <a:lnSpc>
                <a:spcPct val="100000"/>
              </a:lnSpc>
              <a:buFont typeface="Arial" panose="020B0604020202020204" pitchFamily="34" charset="0"/>
              <a:buChar char="•"/>
            </a:pPr>
            <a:r>
              <a:rPr lang="en-US" sz="1200" dirty="0">
                <a:solidFill>
                  <a:srgbClr val="2F343B"/>
                </a:solidFill>
                <a:latin typeface="Titillium Web Light" pitchFamily="2" charset="77"/>
              </a:rPr>
              <a:t>Get started with new initiatives fast. Build new concepts and test, if your app or project has market fit. While exploring, you get a production ready code, which you can integrate to your existing systems.</a:t>
            </a:r>
          </a:p>
        </p:txBody>
      </p:sp>
      <p:sp>
        <p:nvSpPr>
          <p:cNvPr id="3" name="Picture Placeholder 2">
            <a:extLst>
              <a:ext uri="{FF2B5EF4-FFF2-40B4-BE49-F238E27FC236}">
                <a16:creationId xmlns:a16="http://schemas.microsoft.com/office/drawing/2014/main" id="{8CE490FD-D880-204A-A993-C332F80E48BA}"/>
              </a:ext>
            </a:extLst>
          </p:cNvPr>
          <p:cNvSpPr>
            <a:spLocks noGrp="1"/>
          </p:cNvSpPr>
          <p:nvPr>
            <p:ph type="pic" idx="1"/>
          </p:nvPr>
        </p:nvSpPr>
        <p:spPr>
          <a:solidFill>
            <a:srgbClr val="2F343B"/>
          </a:solidFill>
          <a:ln>
            <a:solidFill>
              <a:srgbClr val="2F343B"/>
            </a:solidFill>
          </a:ln>
        </p:spPr>
      </p:sp>
      <p:sp>
        <p:nvSpPr>
          <p:cNvPr id="2" name="Rectangle 1">
            <a:extLst>
              <a:ext uri="{FF2B5EF4-FFF2-40B4-BE49-F238E27FC236}">
                <a16:creationId xmlns:a16="http://schemas.microsoft.com/office/drawing/2014/main" id="{6510EDE0-C273-2240-9497-B84C17635907}"/>
              </a:ext>
            </a:extLst>
          </p:cNvPr>
          <p:cNvSpPr/>
          <p:nvPr/>
        </p:nvSpPr>
        <p:spPr>
          <a:xfrm>
            <a:off x="6096000" y="0"/>
            <a:ext cx="6096000" cy="6858000"/>
          </a:xfrm>
          <a:prstGeom prst="rect">
            <a:avLst/>
          </a:prstGeom>
          <a:solidFill>
            <a:srgbClr val="2F343B"/>
          </a:solidFill>
          <a:ln>
            <a:solidFill>
              <a:srgbClr val="2F34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9627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a:extLst>
              <a:ext uri="{FF2B5EF4-FFF2-40B4-BE49-F238E27FC236}">
                <a16:creationId xmlns:a16="http://schemas.microsoft.com/office/drawing/2014/main" id="{CE21B4C4-AA00-524B-A2E2-CB9EEBF22C8C}"/>
              </a:ext>
            </a:extLst>
          </p:cNvPr>
          <p:cNvPicPr>
            <a:picLocks noGrp="1" noChangeAspect="1"/>
          </p:cNvPicPr>
          <p:nvPr>
            <p:ph type="pic" idx="1"/>
          </p:nvPr>
        </p:nvPicPr>
        <p:blipFill>
          <a:blip r:embed="rId2"/>
          <a:srcRect l="25037" r="25037"/>
          <a:stretch>
            <a:fillRect/>
          </a:stretch>
        </p:blipFill>
        <p:spPr/>
      </p:pic>
      <p:sp>
        <p:nvSpPr>
          <p:cNvPr id="7" name="Title 6">
            <a:extLst>
              <a:ext uri="{FF2B5EF4-FFF2-40B4-BE49-F238E27FC236}">
                <a16:creationId xmlns:a16="http://schemas.microsoft.com/office/drawing/2014/main" id="{338EFED0-1465-47C9-A2E2-BD96D92D2F50}"/>
              </a:ext>
            </a:extLst>
          </p:cNvPr>
          <p:cNvSpPr>
            <a:spLocks noGrp="1"/>
          </p:cNvSpPr>
          <p:nvPr>
            <p:ph type="title"/>
          </p:nvPr>
        </p:nvSpPr>
        <p:spPr/>
        <p:txBody>
          <a:bodyPr anchor="t">
            <a:normAutofit/>
          </a:bodyPr>
          <a:lstStyle/>
          <a:p>
            <a:r>
              <a:rPr lang="en-US" sz="2800" dirty="0">
                <a:latin typeface="Titillium Web" pitchFamily="2" charset="77"/>
              </a:rPr>
              <a:t>UX/UI designer</a:t>
            </a:r>
          </a:p>
        </p:txBody>
      </p:sp>
      <p:sp>
        <p:nvSpPr>
          <p:cNvPr id="9" name="Text Placeholder 8">
            <a:extLst>
              <a:ext uri="{FF2B5EF4-FFF2-40B4-BE49-F238E27FC236}">
                <a16:creationId xmlns:a16="http://schemas.microsoft.com/office/drawing/2014/main" id="{F1CC6925-9D90-4685-A4EC-C1BA16861D6F}"/>
              </a:ext>
            </a:extLst>
          </p:cNvPr>
          <p:cNvSpPr>
            <a:spLocks noGrp="1"/>
          </p:cNvSpPr>
          <p:nvPr>
            <p:ph type="body" sz="quarter" idx="13"/>
          </p:nvPr>
        </p:nvSpPr>
        <p:spPr>
          <a:xfrm>
            <a:off x="515938" y="1946839"/>
            <a:ext cx="5075237" cy="3600000"/>
          </a:xfrm>
        </p:spPr>
        <p:txBody>
          <a:bodyPr anchor="ctr">
            <a:noAutofit/>
          </a:bodyPr>
          <a:lstStyle/>
          <a:p>
            <a:pPr>
              <a:lnSpc>
                <a:spcPct val="150000"/>
              </a:lnSpc>
            </a:pPr>
            <a:r>
              <a:rPr lang="en-US" sz="1600" b="1" dirty="0">
                <a:latin typeface="Titillium Web Light" pitchFamily="2" charset="77"/>
              </a:rPr>
              <a:t>Creative problem solver with user first approach</a:t>
            </a:r>
            <a:r>
              <a:rPr lang="en-US" sz="1600" b="1" dirty="0">
                <a:solidFill>
                  <a:srgbClr val="2F343B"/>
                </a:solidFill>
                <a:latin typeface="Titillium Web Light" pitchFamily="2" charset="77"/>
              </a:rPr>
              <a:t>. </a:t>
            </a:r>
            <a:r>
              <a:rPr lang="en-US" sz="1600" dirty="0">
                <a:solidFill>
                  <a:srgbClr val="2F343B"/>
                </a:solidFill>
                <a:latin typeface="Titillium Web Light" pitchFamily="2" charset="77"/>
              </a:rPr>
              <a:t>Is excited about creating innovative, user friendly and beautifully crafted digital experiences. </a:t>
            </a:r>
            <a:r>
              <a:rPr lang="en-GB" sz="1600" dirty="0">
                <a:solidFill>
                  <a:srgbClr val="2F343B"/>
                </a:solidFill>
                <a:latin typeface="Titillium Web Light" pitchFamily="2" charset="77"/>
              </a:rPr>
              <a:t>Natural </a:t>
            </a:r>
            <a:r>
              <a:rPr lang="en-GB" sz="1600" b="1" dirty="0">
                <a:latin typeface="Titillium Web Light" pitchFamily="2" charset="77"/>
              </a:rPr>
              <a:t>way of working is through experimenting</a:t>
            </a:r>
            <a:r>
              <a:rPr lang="en-GB" sz="1600" dirty="0">
                <a:solidFill>
                  <a:srgbClr val="2F343B"/>
                </a:solidFill>
                <a:latin typeface="Titillium Web Light" pitchFamily="2" charset="77"/>
              </a:rPr>
              <a:t>, sharing ideas rapidly, and improving based on feedback. </a:t>
            </a:r>
            <a:r>
              <a:rPr lang="en-GB" sz="1600" b="1" dirty="0">
                <a:latin typeface="Titillium Web Light" pitchFamily="2" charset="77"/>
              </a:rPr>
              <a:t>Works mainly with visual tools</a:t>
            </a:r>
            <a:r>
              <a:rPr lang="en-GB" sz="1600" dirty="0">
                <a:solidFill>
                  <a:srgbClr val="2F343B"/>
                </a:solidFill>
                <a:latin typeface="Titillium Web Light" pitchFamily="2" charset="77"/>
              </a:rPr>
              <a:t>. May or may not have coding skills. Designer’s core responsibility is to </a:t>
            </a:r>
            <a:r>
              <a:rPr lang="en-US" sz="1600" b="1" dirty="0">
                <a:latin typeface="Titillium Web Light" pitchFamily="2" charset="77"/>
              </a:rPr>
              <a:t>make sure that the design is creating real value, is understood by users and is easy to use</a:t>
            </a:r>
            <a:r>
              <a:rPr lang="en-US" sz="1600" dirty="0">
                <a:solidFill>
                  <a:srgbClr val="2F343B"/>
                </a:solidFill>
                <a:latin typeface="Titillium Web Light" pitchFamily="2" charset="77"/>
              </a:rPr>
              <a:t>. Usually, this happens before actual development of the app or feature can start.</a:t>
            </a:r>
            <a:r>
              <a:rPr lang="en-GB" sz="1600" dirty="0">
                <a:solidFill>
                  <a:srgbClr val="2F343B"/>
                </a:solidFill>
                <a:latin typeface="Titillium Web Light" pitchFamily="2" charset="77"/>
              </a:rPr>
              <a:t> </a:t>
            </a:r>
          </a:p>
        </p:txBody>
      </p:sp>
      <p:sp>
        <p:nvSpPr>
          <p:cNvPr id="5" name="Slide Number Placeholder 4">
            <a:extLst>
              <a:ext uri="{FF2B5EF4-FFF2-40B4-BE49-F238E27FC236}">
                <a16:creationId xmlns:a16="http://schemas.microsoft.com/office/drawing/2014/main" id="{79D1293D-6B03-4241-A3B0-76B916E5A17F}"/>
              </a:ext>
            </a:extLst>
          </p:cNvPr>
          <p:cNvSpPr>
            <a:spLocks noGrp="1"/>
          </p:cNvSpPr>
          <p:nvPr>
            <p:ph type="sldNum" sz="quarter" idx="16"/>
          </p:nvPr>
        </p:nvSpPr>
        <p:spPr/>
        <p:txBody>
          <a:bodyPr/>
          <a:lstStyle/>
          <a:p>
            <a:fld id="{A2B7885C-52DB-6C43-BE5C-D29211642B2B}" type="slidenum">
              <a:rPr lang="fi-FI" smtClean="0"/>
              <a:pPr/>
              <a:t>2</a:t>
            </a:fld>
            <a:endParaRPr lang="fi-FI" sz="1000"/>
          </a:p>
        </p:txBody>
      </p:sp>
    </p:spTree>
    <p:extLst>
      <p:ext uri="{BB962C8B-B14F-4D97-AF65-F5344CB8AC3E}">
        <p14:creationId xmlns:p14="http://schemas.microsoft.com/office/powerpoint/2010/main" val="650175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FFE42202-08B2-4643-B8EA-9A74B0F15B0D}"/>
              </a:ext>
            </a:extLst>
          </p:cNvPr>
          <p:cNvPicPr>
            <a:picLocks noGrp="1" noChangeAspect="1"/>
          </p:cNvPicPr>
          <p:nvPr>
            <p:ph type="pic" idx="1"/>
          </p:nvPr>
        </p:nvPicPr>
        <p:blipFill>
          <a:blip r:embed="rId2"/>
          <a:srcRect l="20307" r="20307"/>
          <a:stretch>
            <a:fillRect/>
          </a:stretch>
        </p:blipFill>
        <p:spPr/>
      </p:pic>
      <p:sp>
        <p:nvSpPr>
          <p:cNvPr id="7" name="Title 6">
            <a:extLst>
              <a:ext uri="{FF2B5EF4-FFF2-40B4-BE49-F238E27FC236}">
                <a16:creationId xmlns:a16="http://schemas.microsoft.com/office/drawing/2014/main" id="{338EFED0-1465-47C9-A2E2-BD96D92D2F50}"/>
              </a:ext>
            </a:extLst>
          </p:cNvPr>
          <p:cNvSpPr>
            <a:spLocks noGrp="1"/>
          </p:cNvSpPr>
          <p:nvPr>
            <p:ph type="title"/>
          </p:nvPr>
        </p:nvSpPr>
        <p:spPr/>
        <p:txBody>
          <a:bodyPr anchor="t">
            <a:normAutofit/>
          </a:bodyPr>
          <a:lstStyle/>
          <a:p>
            <a:r>
              <a:rPr lang="en-US" sz="2800" dirty="0">
                <a:latin typeface="Titillium Web" pitchFamily="2" charset="77"/>
              </a:rPr>
              <a:t>GUI developer</a:t>
            </a:r>
          </a:p>
        </p:txBody>
      </p:sp>
      <p:sp>
        <p:nvSpPr>
          <p:cNvPr id="5" name="Slide Number Placeholder 4">
            <a:extLst>
              <a:ext uri="{FF2B5EF4-FFF2-40B4-BE49-F238E27FC236}">
                <a16:creationId xmlns:a16="http://schemas.microsoft.com/office/drawing/2014/main" id="{79D1293D-6B03-4241-A3B0-76B916E5A17F}"/>
              </a:ext>
            </a:extLst>
          </p:cNvPr>
          <p:cNvSpPr>
            <a:spLocks noGrp="1"/>
          </p:cNvSpPr>
          <p:nvPr>
            <p:ph type="sldNum" sz="quarter" idx="16"/>
          </p:nvPr>
        </p:nvSpPr>
        <p:spPr/>
        <p:txBody>
          <a:bodyPr/>
          <a:lstStyle/>
          <a:p>
            <a:fld id="{A2B7885C-52DB-6C43-BE5C-D29211642B2B}" type="slidenum">
              <a:rPr lang="fi-FI" smtClean="0"/>
              <a:pPr/>
              <a:t>3</a:t>
            </a:fld>
            <a:endParaRPr lang="fi-FI" sz="1000"/>
          </a:p>
        </p:txBody>
      </p:sp>
      <p:sp>
        <p:nvSpPr>
          <p:cNvPr id="9" name="Text Placeholder 8">
            <a:extLst>
              <a:ext uri="{FF2B5EF4-FFF2-40B4-BE49-F238E27FC236}">
                <a16:creationId xmlns:a16="http://schemas.microsoft.com/office/drawing/2014/main" id="{EE8D731B-97D9-1E40-9589-FFBB765D7792}"/>
              </a:ext>
            </a:extLst>
          </p:cNvPr>
          <p:cNvSpPr txBox="1">
            <a:spLocks/>
          </p:cNvSpPr>
          <p:nvPr/>
        </p:nvSpPr>
        <p:spPr>
          <a:xfrm>
            <a:off x="515938" y="1946839"/>
            <a:ext cx="5075237" cy="3600000"/>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sz="1600" b="1" dirty="0">
                <a:latin typeface="Titillium Web Light" pitchFamily="2" charset="77"/>
              </a:rPr>
              <a:t>Creative problem solver with technical mindset</a:t>
            </a:r>
            <a:r>
              <a:rPr lang="en-US" sz="1600" dirty="0">
                <a:solidFill>
                  <a:srgbClr val="2F343B"/>
                </a:solidFill>
                <a:latin typeface="Titillium Web Light" pitchFamily="2" charset="77"/>
              </a:rPr>
              <a:t>. Is excited about creating innovative and beautifully working digital experiences. </a:t>
            </a:r>
            <a:r>
              <a:rPr lang="en-GB" sz="1600" dirty="0">
                <a:solidFill>
                  <a:srgbClr val="2F343B"/>
                </a:solidFill>
                <a:latin typeface="Titillium Web Light" pitchFamily="2" charset="77"/>
              </a:rPr>
              <a:t>Natural </a:t>
            </a:r>
            <a:r>
              <a:rPr lang="en-GB" sz="1600" b="1" dirty="0">
                <a:latin typeface="Titillium Web Light" pitchFamily="2" charset="77"/>
              </a:rPr>
              <a:t>way of working is to split the projects into small ’bite size’ chunks to be develop, tested and released. Works mainly with code editor(s). </a:t>
            </a:r>
            <a:r>
              <a:rPr lang="en-GB" sz="1600" dirty="0">
                <a:solidFill>
                  <a:srgbClr val="2F343B"/>
                </a:solidFill>
                <a:latin typeface="Titillium Web Light" pitchFamily="2" charset="77"/>
              </a:rPr>
              <a:t>Developers core responsibility is to </a:t>
            </a:r>
            <a:r>
              <a:rPr lang="en-US" sz="1600" dirty="0">
                <a:solidFill>
                  <a:srgbClr val="2F343B"/>
                </a:solidFill>
                <a:latin typeface="Titillium Web Light" pitchFamily="2" charset="77"/>
              </a:rPr>
              <a:t>design, </a:t>
            </a:r>
            <a:r>
              <a:rPr lang="en-US" sz="1600" b="1" dirty="0">
                <a:latin typeface="Titillium Web Light" pitchFamily="2" charset="77"/>
              </a:rPr>
              <a:t>create, test and maintain a functioning software that provides value for users</a:t>
            </a:r>
            <a:r>
              <a:rPr lang="en-US" sz="1600" dirty="0">
                <a:solidFill>
                  <a:srgbClr val="2F343B"/>
                </a:solidFill>
                <a:latin typeface="Titillium Web Light" pitchFamily="2" charset="77"/>
              </a:rPr>
              <a:t>. SW development work usually starts after the design of the app or feature has been defined.</a:t>
            </a:r>
            <a:endParaRPr lang="en-GB" sz="1600" dirty="0">
              <a:solidFill>
                <a:srgbClr val="2F343B"/>
              </a:solidFill>
              <a:latin typeface="Titillium Web Light" pitchFamily="2" charset="77"/>
            </a:endParaRPr>
          </a:p>
        </p:txBody>
      </p:sp>
    </p:spTree>
    <p:extLst>
      <p:ext uri="{BB962C8B-B14F-4D97-AF65-F5344CB8AC3E}">
        <p14:creationId xmlns:p14="http://schemas.microsoft.com/office/powerpoint/2010/main" val="4262905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25469-1963-BE42-959A-95393F1724CD}"/>
              </a:ext>
            </a:extLst>
          </p:cNvPr>
          <p:cNvSpPr>
            <a:spLocks noGrp="1"/>
          </p:cNvSpPr>
          <p:nvPr>
            <p:ph type="ctrTitle"/>
          </p:nvPr>
        </p:nvSpPr>
        <p:spPr>
          <a:xfrm>
            <a:off x="1524000" y="1268136"/>
            <a:ext cx="9144000" cy="2552749"/>
          </a:xfrm>
        </p:spPr>
        <p:txBody>
          <a:bodyPr>
            <a:normAutofit/>
          </a:bodyPr>
          <a:lstStyle/>
          <a:p>
            <a:r>
              <a:rPr lang="en-GB" sz="2800" dirty="0">
                <a:latin typeface="Titillium Web" pitchFamily="2" charset="77"/>
              </a:rPr>
              <a:t>Designer – developer:</a:t>
            </a:r>
            <a:br>
              <a:rPr lang="en-GB" sz="2800" dirty="0">
                <a:latin typeface="Titillium Web" pitchFamily="2" charset="77"/>
              </a:rPr>
            </a:br>
            <a:r>
              <a:rPr lang="en-GB" sz="2800" dirty="0">
                <a:latin typeface="Titillium Web" pitchFamily="2" charset="77"/>
              </a:rPr>
              <a:t>shared needs for improved collaboration</a:t>
            </a:r>
            <a:endParaRPr lang="en-FI" sz="2800" dirty="0">
              <a:latin typeface="Titillium Web" pitchFamily="2" charset="77"/>
            </a:endParaRPr>
          </a:p>
        </p:txBody>
      </p:sp>
    </p:spTree>
    <p:extLst>
      <p:ext uri="{BB962C8B-B14F-4D97-AF65-F5344CB8AC3E}">
        <p14:creationId xmlns:p14="http://schemas.microsoft.com/office/powerpoint/2010/main" val="4123202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38EFED0-1465-47C9-A2E2-BD96D92D2F50}"/>
              </a:ext>
            </a:extLst>
          </p:cNvPr>
          <p:cNvSpPr>
            <a:spLocks noGrp="1"/>
          </p:cNvSpPr>
          <p:nvPr>
            <p:ph type="title"/>
          </p:nvPr>
        </p:nvSpPr>
        <p:spPr>
          <a:xfrm>
            <a:off x="6096000" y="1015999"/>
            <a:ext cx="5075237" cy="1332000"/>
          </a:xfrm>
        </p:spPr>
        <p:txBody>
          <a:bodyPr anchor="t">
            <a:normAutofit/>
          </a:bodyPr>
          <a:lstStyle/>
          <a:p>
            <a:r>
              <a:rPr lang="en-US" sz="2800" dirty="0">
                <a:latin typeface="Titillium Web" pitchFamily="2" charset="77"/>
              </a:rPr>
              <a:t>GUI developer</a:t>
            </a:r>
          </a:p>
        </p:txBody>
      </p:sp>
      <p:sp>
        <p:nvSpPr>
          <p:cNvPr id="9" name="Text Placeholder 8">
            <a:extLst>
              <a:ext uri="{FF2B5EF4-FFF2-40B4-BE49-F238E27FC236}">
                <a16:creationId xmlns:a16="http://schemas.microsoft.com/office/drawing/2014/main" id="{F1CC6925-9D90-4685-A4EC-C1BA16861D6F}"/>
              </a:ext>
            </a:extLst>
          </p:cNvPr>
          <p:cNvSpPr>
            <a:spLocks noGrp="1"/>
          </p:cNvSpPr>
          <p:nvPr>
            <p:ph type="body" sz="quarter" idx="13"/>
          </p:nvPr>
        </p:nvSpPr>
        <p:spPr>
          <a:xfrm>
            <a:off x="6096000" y="2327217"/>
            <a:ext cx="5075237" cy="3637165"/>
          </a:xfrm>
        </p:spPr>
        <p:txBody>
          <a:bodyPr vert="horz" lIns="91440" tIns="45720" rIns="91440" bIns="45720" rtlCol="0" anchor="t">
            <a:normAutofit fontScale="92500" lnSpcReduction="10000"/>
          </a:bodyPr>
          <a:lstStyle/>
          <a:p>
            <a:pPr marL="171450" indent="-171450">
              <a:buFont typeface="Arial" panose="020B0604020202020204" pitchFamily="34" charset="0"/>
              <a:buChar char="•"/>
            </a:pPr>
            <a:r>
              <a:rPr lang="en-US" sz="1200" b="1" dirty="0">
                <a:latin typeface="Titillium Web Light" pitchFamily="2" charset="77"/>
                <a:cs typeface="Calibri"/>
              </a:rPr>
              <a:t>Understand the context, user needs and design of the app or feature</a:t>
            </a:r>
            <a:endParaRPr lang="en-US" sz="1200" b="1" dirty="0">
              <a:latin typeface="Titillium Web Light" pitchFamily="2" charset="77"/>
              <a:ea typeface="+mn-lt"/>
              <a:cs typeface="+mn-lt"/>
            </a:endParaRPr>
          </a:p>
          <a:p>
            <a:pPr marL="171450" indent="-171450">
              <a:buFont typeface="Arial" panose="020B0604020202020204" pitchFamily="34" charset="0"/>
              <a:buChar char="•"/>
            </a:pPr>
            <a:r>
              <a:rPr lang="en-US" sz="1200" b="1" dirty="0">
                <a:latin typeface="Titillium Web Light" pitchFamily="2" charset="77"/>
                <a:ea typeface="+mn-lt"/>
                <a:cs typeface="+mn-lt"/>
              </a:rPr>
              <a:t>Communicate with designers and </a:t>
            </a:r>
            <a:r>
              <a:rPr lang="en-US" sz="1200" b="1" dirty="0">
                <a:latin typeface="Titillium Web Light" pitchFamily="2" charset="77"/>
                <a:ea typeface="+mn-lt"/>
                <a:cs typeface="Calibri"/>
              </a:rPr>
              <a:t>r</a:t>
            </a:r>
            <a:r>
              <a:rPr lang="en-US" sz="1200" b="1" dirty="0">
                <a:latin typeface="Titillium Web Light" pitchFamily="2" charset="77"/>
                <a:cs typeface="Calibri"/>
              </a:rPr>
              <a:t>ead design specifications</a:t>
            </a:r>
          </a:p>
          <a:p>
            <a:pPr marL="171450" indent="-171450">
              <a:buFont typeface="Arial" panose="020B0604020202020204" pitchFamily="34" charset="0"/>
              <a:buChar char="•"/>
            </a:pPr>
            <a:r>
              <a:rPr lang="en-US" sz="1200" dirty="0">
                <a:solidFill>
                  <a:srgbClr val="2F343B"/>
                </a:solidFill>
                <a:latin typeface="Titillium Web Light" pitchFamily="2" charset="77"/>
                <a:cs typeface="Calibri"/>
              </a:rPr>
              <a:t>Split the designs into smaller, 'bite size' chunks to be developed</a:t>
            </a:r>
          </a:p>
          <a:p>
            <a:pPr marL="171450" indent="-171450">
              <a:buFont typeface="Arial" panose="020B0604020202020204" pitchFamily="34" charset="0"/>
              <a:buChar char="•"/>
            </a:pPr>
            <a:r>
              <a:rPr lang="en-US" sz="1200" dirty="0">
                <a:solidFill>
                  <a:srgbClr val="2F343B"/>
                </a:solidFill>
                <a:latin typeface="Titillium Web Light" pitchFamily="2" charset="77"/>
                <a:ea typeface="+mn-lt"/>
                <a:cs typeface="+mn-lt"/>
              </a:rPr>
              <a:t>Write front-end code to create a working solution based on specifications</a:t>
            </a:r>
          </a:p>
          <a:p>
            <a:pPr marL="171450" indent="-171450">
              <a:buFont typeface="Arial" panose="020B0604020202020204" pitchFamily="34" charset="0"/>
              <a:buChar char="•"/>
            </a:pPr>
            <a:r>
              <a:rPr lang="en-US" sz="1200" b="1" dirty="0">
                <a:latin typeface="Titillium Web Light" pitchFamily="2" charset="77"/>
                <a:cs typeface="Calibri"/>
              </a:rPr>
              <a:t>(Preferably) use same components with designers</a:t>
            </a:r>
          </a:p>
          <a:p>
            <a:pPr marL="171450" indent="-171450">
              <a:buFont typeface="Arial" panose="020B0604020202020204" pitchFamily="34" charset="0"/>
              <a:buChar char="•"/>
            </a:pPr>
            <a:r>
              <a:rPr lang="en-US" sz="1200" b="1" dirty="0">
                <a:latin typeface="Titillium Web Light" pitchFamily="2" charset="77"/>
                <a:cs typeface="Calibri"/>
              </a:rPr>
              <a:t>See end results fast</a:t>
            </a:r>
          </a:p>
          <a:p>
            <a:pPr marL="171450" indent="-171450">
              <a:buFont typeface="Arial" panose="020B0604020202020204" pitchFamily="34" charset="0"/>
              <a:buChar char="•"/>
            </a:pPr>
            <a:r>
              <a:rPr lang="en-US" sz="1200" b="1" dirty="0">
                <a:latin typeface="Titillium Web Light" pitchFamily="2" charset="77"/>
                <a:ea typeface="+mn-lt"/>
                <a:cs typeface="+mn-lt"/>
              </a:rPr>
              <a:t>Review the developed versions with designers and other stakeholders</a:t>
            </a:r>
          </a:p>
          <a:p>
            <a:pPr marL="171450" indent="-171450">
              <a:buFont typeface="Arial" panose="020B0604020202020204" pitchFamily="34" charset="0"/>
              <a:buChar char="•"/>
            </a:pPr>
            <a:r>
              <a:rPr lang="en-US" sz="1200" b="1" dirty="0">
                <a:latin typeface="Titillium Web Light" pitchFamily="2" charset="77"/>
                <a:cs typeface="Calibri"/>
              </a:rPr>
              <a:t>Make sure, the design works in different target platforms, screen sizes</a:t>
            </a:r>
          </a:p>
          <a:p>
            <a:pPr marL="171450" indent="-171450">
              <a:buFont typeface="Arial" panose="020B0604020202020204" pitchFamily="34" charset="0"/>
              <a:buChar char="•"/>
            </a:pPr>
            <a:r>
              <a:rPr lang="en-US" sz="1200" dirty="0">
                <a:solidFill>
                  <a:srgbClr val="2F343B"/>
                </a:solidFill>
                <a:latin typeface="Titillium Web Light" pitchFamily="2" charset="77"/>
                <a:cs typeface="Calibri"/>
              </a:rPr>
              <a:t>Write automated tests, or communicate with testers</a:t>
            </a:r>
          </a:p>
          <a:p>
            <a:pPr marL="171450" indent="-171450">
              <a:buFont typeface="Arial" panose="020B0604020202020204" pitchFamily="34" charset="0"/>
              <a:buChar char="•"/>
            </a:pPr>
            <a:r>
              <a:rPr lang="en-US" sz="1200" dirty="0">
                <a:solidFill>
                  <a:srgbClr val="2F343B"/>
                </a:solidFill>
                <a:latin typeface="Titillium Web Light" pitchFamily="2" charset="77"/>
                <a:cs typeface="Calibri"/>
              </a:rPr>
              <a:t>Debug &amp; fix bugs</a:t>
            </a:r>
            <a:endParaRPr lang="en-US" sz="1200" dirty="0">
              <a:solidFill>
                <a:srgbClr val="2F343B"/>
              </a:solidFill>
              <a:latin typeface="Titillium Web Light" pitchFamily="2" charset="77"/>
              <a:ea typeface="+mn-lt"/>
              <a:cs typeface="+mn-lt"/>
            </a:endParaRPr>
          </a:p>
          <a:p>
            <a:pPr marL="171450" indent="-171450">
              <a:buFont typeface="Arial" panose="020B0604020202020204" pitchFamily="34" charset="0"/>
              <a:buChar char="•"/>
            </a:pPr>
            <a:r>
              <a:rPr lang="en-US" sz="1200" dirty="0">
                <a:solidFill>
                  <a:srgbClr val="2F343B"/>
                </a:solidFill>
                <a:latin typeface="Titillium Web Light" pitchFamily="2" charset="77"/>
                <a:ea typeface="+mn-lt"/>
                <a:cs typeface="+mn-lt"/>
              </a:rPr>
              <a:t>Work with third party libraries</a:t>
            </a:r>
          </a:p>
          <a:p>
            <a:pPr marL="171450" indent="-171450">
              <a:buFont typeface="Arial" panose="020B0604020202020204" pitchFamily="34" charset="0"/>
              <a:buChar char="•"/>
            </a:pPr>
            <a:r>
              <a:rPr lang="en-US" sz="1200" dirty="0">
                <a:solidFill>
                  <a:srgbClr val="2F343B"/>
                </a:solidFill>
                <a:latin typeface="Titillium Web Light" pitchFamily="2" charset="77"/>
                <a:cs typeface="Calibri"/>
              </a:rPr>
              <a:t>Set up environment</a:t>
            </a:r>
          </a:p>
          <a:p>
            <a:pPr marL="171450" indent="-171450">
              <a:buFont typeface="Arial" panose="020B0604020202020204" pitchFamily="34" charset="0"/>
              <a:buChar char="•"/>
            </a:pPr>
            <a:r>
              <a:rPr lang="en-US" sz="1200" dirty="0">
                <a:solidFill>
                  <a:srgbClr val="2F343B"/>
                </a:solidFill>
                <a:latin typeface="Titillium Web Light" pitchFamily="2" charset="77"/>
                <a:cs typeface="Calibri"/>
              </a:rPr>
              <a:t>Select suitable tech stack</a:t>
            </a:r>
          </a:p>
          <a:p>
            <a:pPr marL="171450" indent="-171450">
              <a:buFont typeface="Arial" panose="020B0604020202020204" pitchFamily="34" charset="0"/>
              <a:buChar char="•"/>
            </a:pPr>
            <a:r>
              <a:rPr lang="en-US" sz="1200" dirty="0">
                <a:solidFill>
                  <a:srgbClr val="2F343B"/>
                </a:solidFill>
                <a:latin typeface="Titillium Web Light" pitchFamily="2" charset="77"/>
                <a:cs typeface="Calibri"/>
              </a:rPr>
              <a:t>Write &amp; read user stories</a:t>
            </a:r>
          </a:p>
        </p:txBody>
      </p:sp>
      <p:sp>
        <p:nvSpPr>
          <p:cNvPr id="5" name="Slide Number Placeholder 4">
            <a:extLst>
              <a:ext uri="{FF2B5EF4-FFF2-40B4-BE49-F238E27FC236}">
                <a16:creationId xmlns:a16="http://schemas.microsoft.com/office/drawing/2014/main" id="{79D1293D-6B03-4241-A3B0-76B916E5A17F}"/>
              </a:ext>
            </a:extLst>
          </p:cNvPr>
          <p:cNvSpPr>
            <a:spLocks noGrp="1"/>
          </p:cNvSpPr>
          <p:nvPr>
            <p:ph type="sldNum" sz="quarter" idx="16"/>
          </p:nvPr>
        </p:nvSpPr>
        <p:spPr/>
        <p:txBody>
          <a:bodyPr/>
          <a:lstStyle/>
          <a:p>
            <a:fld id="{A2B7885C-52DB-6C43-BE5C-D29211642B2B}" type="slidenum">
              <a:rPr lang="fi-FI" smtClean="0"/>
              <a:pPr/>
              <a:t>5</a:t>
            </a:fld>
            <a:endParaRPr lang="fi-FI" sz="1000"/>
          </a:p>
        </p:txBody>
      </p:sp>
      <p:sp>
        <p:nvSpPr>
          <p:cNvPr id="6" name="Text Placeholder 8">
            <a:extLst>
              <a:ext uri="{FF2B5EF4-FFF2-40B4-BE49-F238E27FC236}">
                <a16:creationId xmlns:a16="http://schemas.microsoft.com/office/drawing/2014/main" id="{24F9D062-D663-0448-8745-F071EA8CA420}"/>
              </a:ext>
            </a:extLst>
          </p:cNvPr>
          <p:cNvSpPr txBox="1">
            <a:spLocks/>
          </p:cNvSpPr>
          <p:nvPr/>
        </p:nvSpPr>
        <p:spPr>
          <a:xfrm>
            <a:off x="6096000" y="1681999"/>
            <a:ext cx="5320683" cy="31568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i="1" dirty="0">
                <a:solidFill>
                  <a:srgbClr val="2F343B"/>
                </a:solidFill>
                <a:latin typeface="Titillium Web" pitchFamily="2" charset="77"/>
              </a:rPr>
              <a:t>“</a:t>
            </a:r>
            <a:r>
              <a:rPr lang="en-GB" sz="1400" i="1" dirty="0">
                <a:solidFill>
                  <a:srgbClr val="2F343B"/>
                </a:solidFill>
                <a:latin typeface="Titillium Web" pitchFamily="2" charset="77"/>
              </a:rPr>
              <a:t>How might we allow developer to be in the process from the beginning?</a:t>
            </a:r>
            <a:r>
              <a:rPr lang="en-US" sz="1400" i="1" dirty="0">
                <a:solidFill>
                  <a:srgbClr val="2F343B"/>
                </a:solidFill>
                <a:latin typeface="Titillium Web" pitchFamily="2" charset="77"/>
              </a:rPr>
              <a:t>”</a:t>
            </a:r>
          </a:p>
        </p:txBody>
      </p:sp>
      <p:sp>
        <p:nvSpPr>
          <p:cNvPr id="11" name="Title 6">
            <a:extLst>
              <a:ext uri="{FF2B5EF4-FFF2-40B4-BE49-F238E27FC236}">
                <a16:creationId xmlns:a16="http://schemas.microsoft.com/office/drawing/2014/main" id="{50AF5DE3-044D-0043-BC33-F1E9009BFAAC}"/>
              </a:ext>
            </a:extLst>
          </p:cNvPr>
          <p:cNvSpPr txBox="1">
            <a:spLocks/>
          </p:cNvSpPr>
          <p:nvPr/>
        </p:nvSpPr>
        <p:spPr>
          <a:xfrm>
            <a:off x="515938" y="1015999"/>
            <a:ext cx="5075237" cy="133200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2800" dirty="0">
                <a:latin typeface="Titillium Web" pitchFamily="2" charset="77"/>
              </a:rPr>
              <a:t>UI / UX Designer</a:t>
            </a:r>
          </a:p>
        </p:txBody>
      </p:sp>
      <p:sp>
        <p:nvSpPr>
          <p:cNvPr id="12" name="Text Placeholder 8">
            <a:extLst>
              <a:ext uri="{FF2B5EF4-FFF2-40B4-BE49-F238E27FC236}">
                <a16:creationId xmlns:a16="http://schemas.microsoft.com/office/drawing/2014/main" id="{56568DAF-3DCF-1045-AD7B-03D9BE744D7F}"/>
              </a:ext>
            </a:extLst>
          </p:cNvPr>
          <p:cNvSpPr txBox="1">
            <a:spLocks/>
          </p:cNvSpPr>
          <p:nvPr/>
        </p:nvSpPr>
        <p:spPr>
          <a:xfrm>
            <a:off x="515938" y="2327217"/>
            <a:ext cx="5075237" cy="40832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a:buFont typeface="Arial" panose="020B0604020202020204" pitchFamily="34" charset="0"/>
              <a:buChar char="•"/>
            </a:pPr>
            <a:r>
              <a:rPr lang="en-US" sz="1100" dirty="0">
                <a:solidFill>
                  <a:srgbClr val="2F343B"/>
                </a:solidFill>
                <a:latin typeface="Titillium Web Light" pitchFamily="2" charset="77"/>
              </a:rPr>
              <a:t>Run workshops, collect requirements and understand briefs</a:t>
            </a:r>
          </a:p>
          <a:p>
            <a:pPr marL="171450" indent="-171450">
              <a:buFont typeface="Arial" panose="020B0604020202020204" pitchFamily="34" charset="0"/>
              <a:buChar char="•"/>
            </a:pPr>
            <a:r>
              <a:rPr lang="en-US" sz="1100" dirty="0">
                <a:solidFill>
                  <a:srgbClr val="2F343B"/>
                </a:solidFill>
                <a:latin typeface="Titillium Web Light" pitchFamily="2" charset="77"/>
              </a:rPr>
              <a:t>Ideate, sketch, create designs and prototypes</a:t>
            </a:r>
          </a:p>
          <a:p>
            <a:pPr marL="171450" indent="-171450">
              <a:buFont typeface="Arial" panose="020B0604020202020204" pitchFamily="34" charset="0"/>
              <a:buChar char="•"/>
            </a:pPr>
            <a:r>
              <a:rPr lang="en-US" sz="1100" dirty="0">
                <a:solidFill>
                  <a:srgbClr val="2F343B"/>
                </a:solidFill>
                <a:latin typeface="Titillium Web Light" pitchFamily="2" charset="77"/>
              </a:rPr>
              <a:t>Conduct user tests</a:t>
            </a:r>
          </a:p>
          <a:p>
            <a:pPr marL="171450" indent="-171450">
              <a:buFont typeface="Arial" panose="020B0604020202020204" pitchFamily="34" charset="0"/>
              <a:buChar char="•"/>
            </a:pPr>
            <a:r>
              <a:rPr lang="en-US" sz="1100" dirty="0">
                <a:solidFill>
                  <a:srgbClr val="2F343B"/>
                </a:solidFill>
                <a:latin typeface="Titillium Web Light" pitchFamily="2" charset="77"/>
              </a:rPr>
              <a:t>Design with collaborative tools to review and iterate the work with other team members</a:t>
            </a:r>
          </a:p>
          <a:p>
            <a:pPr marL="171450" indent="-171450">
              <a:buFont typeface="Arial" panose="020B0604020202020204" pitchFamily="34" charset="0"/>
              <a:buChar char="•"/>
            </a:pPr>
            <a:r>
              <a:rPr lang="en-US" sz="1100" dirty="0">
                <a:solidFill>
                  <a:srgbClr val="2F343B"/>
                </a:solidFill>
                <a:latin typeface="Titillium Web Light" pitchFamily="2" charset="77"/>
              </a:rPr>
              <a:t>Maintain and use company wide design system</a:t>
            </a:r>
          </a:p>
          <a:p>
            <a:pPr marL="171450" indent="-171450">
              <a:buFont typeface="Arial" panose="020B0604020202020204" pitchFamily="34" charset="0"/>
              <a:buChar char="•"/>
            </a:pPr>
            <a:r>
              <a:rPr lang="en-US" sz="1100" dirty="0">
                <a:solidFill>
                  <a:srgbClr val="2F343B"/>
                </a:solidFill>
                <a:latin typeface="Titillium Web Light" pitchFamily="2" charset="77"/>
              </a:rPr>
              <a:t>Create designs for multiple platforms and devices</a:t>
            </a:r>
          </a:p>
          <a:p>
            <a:pPr marL="171450" indent="-171450">
              <a:buFont typeface="Arial" panose="020B0604020202020204" pitchFamily="34" charset="0"/>
              <a:buChar char="•"/>
            </a:pPr>
            <a:r>
              <a:rPr lang="en-US" sz="1100" b="1" dirty="0">
                <a:latin typeface="Titillium Web Light" pitchFamily="2" charset="77"/>
              </a:rPr>
              <a:t>See and test designs in a real device fast</a:t>
            </a:r>
          </a:p>
          <a:p>
            <a:pPr marL="171450" indent="-171450">
              <a:buFont typeface="Arial" panose="020B0604020202020204" pitchFamily="34" charset="0"/>
              <a:buChar char="•"/>
            </a:pPr>
            <a:r>
              <a:rPr lang="en-US" sz="1100" b="1" dirty="0">
                <a:latin typeface="Titillium Web Light" pitchFamily="2" charset="77"/>
              </a:rPr>
              <a:t>Communicate the design intent to developers and back</a:t>
            </a:r>
          </a:p>
          <a:p>
            <a:pPr marL="171450" indent="-171450">
              <a:buFont typeface="Arial" panose="020B0604020202020204" pitchFamily="34" charset="0"/>
              <a:buChar char="•"/>
            </a:pPr>
            <a:r>
              <a:rPr lang="en-US" sz="1100" b="1" dirty="0">
                <a:latin typeface="Titillium Web Light" pitchFamily="2" charset="77"/>
              </a:rPr>
              <a:t>Get support from technical experts to iterate the design</a:t>
            </a:r>
          </a:p>
          <a:p>
            <a:pPr marL="171450" indent="-171450">
              <a:buFont typeface="Arial" panose="020B0604020202020204" pitchFamily="34" charset="0"/>
              <a:buChar char="•"/>
            </a:pPr>
            <a:r>
              <a:rPr lang="en-US" sz="1100" b="1" dirty="0">
                <a:latin typeface="Titillium Web Light" pitchFamily="2" charset="77"/>
              </a:rPr>
              <a:t>Keep design “open” for changes as long as possible</a:t>
            </a:r>
          </a:p>
          <a:p>
            <a:pPr marL="171450" indent="-171450">
              <a:buFont typeface="Arial" panose="020B0604020202020204" pitchFamily="34" charset="0"/>
              <a:buChar char="•"/>
            </a:pPr>
            <a:r>
              <a:rPr lang="en-US" sz="1100" b="1" dirty="0">
                <a:latin typeface="Titillium Web Light" pitchFamily="2" charset="77"/>
              </a:rPr>
              <a:t>Maintain ownership of the product / feature = control the process from vision to reality</a:t>
            </a:r>
          </a:p>
        </p:txBody>
      </p:sp>
      <p:sp>
        <p:nvSpPr>
          <p:cNvPr id="13" name="Text Placeholder 8">
            <a:extLst>
              <a:ext uri="{FF2B5EF4-FFF2-40B4-BE49-F238E27FC236}">
                <a16:creationId xmlns:a16="http://schemas.microsoft.com/office/drawing/2014/main" id="{2D1C309F-BAB5-F744-AB6F-CFB0195C53D3}"/>
              </a:ext>
            </a:extLst>
          </p:cNvPr>
          <p:cNvSpPr txBox="1">
            <a:spLocks/>
          </p:cNvSpPr>
          <p:nvPr/>
        </p:nvSpPr>
        <p:spPr>
          <a:xfrm>
            <a:off x="515938" y="1681999"/>
            <a:ext cx="5075237" cy="31568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i="1" dirty="0">
                <a:solidFill>
                  <a:srgbClr val="2F343B"/>
                </a:solidFill>
                <a:latin typeface="Titillium Web" pitchFamily="2" charset="77"/>
              </a:rPr>
              <a:t>“What I design is what I get. No one needs to code it for me.”</a:t>
            </a:r>
          </a:p>
        </p:txBody>
      </p:sp>
    </p:spTree>
    <p:extLst>
      <p:ext uri="{BB962C8B-B14F-4D97-AF65-F5344CB8AC3E}">
        <p14:creationId xmlns:p14="http://schemas.microsoft.com/office/powerpoint/2010/main" val="4102771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picture containing text, screenshot&#10;&#10;Description automatically generated">
            <a:extLst>
              <a:ext uri="{FF2B5EF4-FFF2-40B4-BE49-F238E27FC236}">
                <a16:creationId xmlns:a16="http://schemas.microsoft.com/office/drawing/2014/main" id="{FF942431-11F1-844B-A1BC-AB57D61CCA6E}"/>
              </a:ext>
            </a:extLst>
          </p:cNvPr>
          <p:cNvPicPr>
            <a:picLocks noGrp="1" noChangeAspect="1"/>
          </p:cNvPicPr>
          <p:nvPr>
            <p:ph type="pic" idx="1"/>
          </p:nvPr>
        </p:nvPicPr>
        <p:blipFill rotWithShape="1">
          <a:blip r:embed="rId2"/>
          <a:srcRect r="36458"/>
          <a:stretch/>
        </p:blipFill>
        <p:spPr>
          <a:xfrm>
            <a:off x="6095999" y="0"/>
            <a:ext cx="6096001" cy="6858000"/>
          </a:xfrm>
          <a:solidFill>
            <a:srgbClr val="2F343B"/>
          </a:solidFill>
        </p:spPr>
      </p:pic>
      <p:sp>
        <p:nvSpPr>
          <p:cNvPr id="7" name="Title 6">
            <a:extLst>
              <a:ext uri="{FF2B5EF4-FFF2-40B4-BE49-F238E27FC236}">
                <a16:creationId xmlns:a16="http://schemas.microsoft.com/office/drawing/2014/main" id="{338EFED0-1465-47C9-A2E2-BD96D92D2F50}"/>
              </a:ext>
            </a:extLst>
          </p:cNvPr>
          <p:cNvSpPr>
            <a:spLocks noGrp="1"/>
          </p:cNvSpPr>
          <p:nvPr>
            <p:ph type="title"/>
          </p:nvPr>
        </p:nvSpPr>
        <p:spPr/>
        <p:txBody>
          <a:bodyPr anchor="t">
            <a:normAutofit/>
          </a:bodyPr>
          <a:lstStyle/>
          <a:p>
            <a:r>
              <a:rPr lang="en-US" sz="2800" dirty="0">
                <a:latin typeface="Titillium Web" pitchFamily="2" charset="77"/>
              </a:rPr>
              <a:t>Handoff</a:t>
            </a:r>
          </a:p>
        </p:txBody>
      </p:sp>
      <p:sp>
        <p:nvSpPr>
          <p:cNvPr id="9" name="Text Placeholder 8">
            <a:extLst>
              <a:ext uri="{FF2B5EF4-FFF2-40B4-BE49-F238E27FC236}">
                <a16:creationId xmlns:a16="http://schemas.microsoft.com/office/drawing/2014/main" id="{F1CC6925-9D90-4685-A4EC-C1BA16861D6F}"/>
              </a:ext>
            </a:extLst>
          </p:cNvPr>
          <p:cNvSpPr>
            <a:spLocks noGrp="1"/>
          </p:cNvSpPr>
          <p:nvPr>
            <p:ph type="body" sz="quarter" idx="13"/>
          </p:nvPr>
        </p:nvSpPr>
        <p:spPr>
          <a:xfrm>
            <a:off x="515938" y="1845762"/>
            <a:ext cx="5075237" cy="3996239"/>
          </a:xfrm>
        </p:spPr>
        <p:txBody>
          <a:bodyPr anchor="ctr">
            <a:normAutofit/>
          </a:bodyPr>
          <a:lstStyle/>
          <a:p>
            <a:pPr>
              <a:lnSpc>
                <a:spcPct val="100000"/>
              </a:lnSpc>
            </a:pPr>
            <a:r>
              <a:rPr lang="en-US" sz="1200" dirty="0">
                <a:solidFill>
                  <a:srgbClr val="2F343B"/>
                </a:solidFill>
                <a:latin typeface="Titillium Web Light" pitchFamily="2" charset="77"/>
              </a:rPr>
              <a:t>In standard app creation process, the design </a:t>
            </a:r>
            <a:r>
              <a:rPr lang="en-US" sz="1200" b="1" dirty="0">
                <a:latin typeface="Titillium Web Light" pitchFamily="2" charset="77"/>
              </a:rPr>
              <a:t>handoff to developers takes place after design is done</a:t>
            </a:r>
            <a:r>
              <a:rPr lang="en-US" sz="1200" dirty="0">
                <a:solidFill>
                  <a:srgbClr val="2F343B"/>
                </a:solidFill>
                <a:latin typeface="Titillium Web Light" pitchFamily="2" charset="77"/>
              </a:rPr>
              <a:t>. Often, this requires </a:t>
            </a:r>
            <a:r>
              <a:rPr lang="en-US" sz="1200" b="1" dirty="0">
                <a:latin typeface="Titillium Web Light" pitchFamily="2" charset="77"/>
              </a:rPr>
              <a:t>lengthy discussions with developers</a:t>
            </a:r>
            <a:r>
              <a:rPr lang="en-US" sz="1200" dirty="0">
                <a:solidFill>
                  <a:srgbClr val="2F343B"/>
                </a:solidFill>
                <a:latin typeface="Titillium Web Light" pitchFamily="2" charset="77"/>
              </a:rPr>
              <a:t> to get the design intent clarified and creating </a:t>
            </a:r>
            <a:r>
              <a:rPr lang="en-US" sz="1200" b="1" dirty="0">
                <a:latin typeface="Titillium Web Light" pitchFamily="2" charset="77"/>
              </a:rPr>
              <a:t>extensive written and visual design specifications</a:t>
            </a:r>
            <a:r>
              <a:rPr lang="en-US" sz="1200" dirty="0">
                <a:solidFill>
                  <a:srgbClr val="2F343B"/>
                </a:solidFill>
                <a:latin typeface="Titillium Web Light" pitchFamily="2" charset="77"/>
              </a:rPr>
              <a:t>.</a:t>
            </a:r>
          </a:p>
          <a:p>
            <a:pPr>
              <a:lnSpc>
                <a:spcPct val="100000"/>
              </a:lnSpc>
            </a:pPr>
            <a:r>
              <a:rPr lang="en-US" sz="1200" dirty="0">
                <a:solidFill>
                  <a:srgbClr val="2F343B"/>
                </a:solidFill>
                <a:latin typeface="Titillium Web Light" pitchFamily="2" charset="77"/>
              </a:rPr>
              <a:t>In most cases, the </a:t>
            </a:r>
            <a:r>
              <a:rPr lang="en-US" sz="1200" b="1" dirty="0">
                <a:latin typeface="Titillium Web Light" pitchFamily="2" charset="77"/>
              </a:rPr>
              <a:t>design specifications remain only half baked from developers' point of view</a:t>
            </a:r>
            <a:r>
              <a:rPr lang="en-US" sz="1200" dirty="0">
                <a:solidFill>
                  <a:srgbClr val="2F343B"/>
                </a:solidFill>
                <a:latin typeface="Titillium Web Light" pitchFamily="2" charset="77"/>
              </a:rPr>
              <a:t>. Developers are struggling to understand what the design intent is, because the design specifications are too </a:t>
            </a:r>
            <a:r>
              <a:rPr lang="en-US" sz="1200" b="1" dirty="0">
                <a:latin typeface="Titillium Web Light" pitchFamily="2" charset="77"/>
              </a:rPr>
              <a:t>hard to interpret</a:t>
            </a:r>
            <a:r>
              <a:rPr lang="en-US" sz="1200" dirty="0">
                <a:solidFill>
                  <a:srgbClr val="2F343B"/>
                </a:solidFill>
                <a:latin typeface="Titillium Web Light" pitchFamily="2" charset="77"/>
              </a:rPr>
              <a:t>, there are potential </a:t>
            </a:r>
            <a:r>
              <a:rPr lang="en-US" sz="1200" b="1" dirty="0">
                <a:latin typeface="Titillium Web Light" pitchFamily="2" charset="77"/>
              </a:rPr>
              <a:t>technical constraints</a:t>
            </a:r>
            <a:r>
              <a:rPr lang="en-US" sz="1200" dirty="0">
                <a:solidFill>
                  <a:srgbClr val="2F343B"/>
                </a:solidFill>
                <a:latin typeface="Titillium Web Light" pitchFamily="2" charset="77"/>
              </a:rPr>
              <a:t>, designer has been using a lot of </a:t>
            </a:r>
            <a:r>
              <a:rPr lang="en-US" sz="1200" b="1" dirty="0">
                <a:latin typeface="Titillium Web Light" pitchFamily="2" charset="77"/>
              </a:rPr>
              <a:t>poorly defined custom components </a:t>
            </a:r>
            <a:r>
              <a:rPr lang="en-US" sz="1200" dirty="0">
                <a:solidFill>
                  <a:srgbClr val="2F343B"/>
                </a:solidFill>
                <a:latin typeface="Titillium Web Light" pitchFamily="2" charset="77"/>
              </a:rPr>
              <a:t>or some </a:t>
            </a:r>
            <a:r>
              <a:rPr lang="en-US" sz="1200" b="1" dirty="0">
                <a:latin typeface="Titillium Web Light" pitchFamily="2" charset="77"/>
              </a:rPr>
              <a:t>critical edge cases are not covered at all</a:t>
            </a:r>
            <a:r>
              <a:rPr lang="en-US" sz="1200" dirty="0">
                <a:solidFill>
                  <a:srgbClr val="2F343B"/>
                </a:solidFill>
                <a:latin typeface="Titillium Web Light" pitchFamily="2" charset="77"/>
              </a:rPr>
              <a:t>.</a:t>
            </a:r>
          </a:p>
          <a:p>
            <a:pPr>
              <a:lnSpc>
                <a:spcPct val="100000"/>
              </a:lnSpc>
            </a:pPr>
            <a:r>
              <a:rPr lang="en-US" sz="1200" dirty="0">
                <a:solidFill>
                  <a:srgbClr val="2F343B"/>
                </a:solidFill>
                <a:latin typeface="Titillium Web Light" pitchFamily="2" charset="77"/>
              </a:rPr>
              <a:t>Traditionally, </a:t>
            </a:r>
            <a:r>
              <a:rPr lang="en-US" sz="1200" b="1" dirty="0">
                <a:latin typeface="Titillium Web Light" pitchFamily="2" charset="77"/>
              </a:rPr>
              <a:t>from this point onwards it is developers' task to bring the design into life</a:t>
            </a:r>
            <a:r>
              <a:rPr lang="en-US" sz="1200" dirty="0">
                <a:solidFill>
                  <a:srgbClr val="2F343B"/>
                </a:solidFill>
                <a:latin typeface="Titillium Web Light" pitchFamily="2" charset="77"/>
              </a:rPr>
              <a:t>. After this, designer is not an active participant of the actual app creation process. In best cases, they may act as a reviewer of the implementation before features get published. This way, </a:t>
            </a:r>
            <a:r>
              <a:rPr lang="en-US" sz="1200" b="1" dirty="0">
                <a:latin typeface="Titillium Web Light" pitchFamily="2" charset="77"/>
              </a:rPr>
              <a:t>designers lose control of participating the process and ability to help developers</a:t>
            </a:r>
            <a:r>
              <a:rPr lang="en-US" sz="1200" dirty="0">
                <a:solidFill>
                  <a:srgbClr val="2F343B"/>
                </a:solidFill>
                <a:latin typeface="Titillium Web Light" pitchFamily="2" charset="77"/>
              </a:rPr>
              <a:t>. On the other hand, </a:t>
            </a:r>
            <a:r>
              <a:rPr lang="en-US" sz="1200" b="1" dirty="0">
                <a:latin typeface="Titillium Web Light" pitchFamily="2" charset="77"/>
              </a:rPr>
              <a:t>developers are forced to solve the issues </a:t>
            </a:r>
            <a:r>
              <a:rPr lang="en-US" sz="1200" dirty="0">
                <a:solidFill>
                  <a:srgbClr val="2F343B"/>
                </a:solidFill>
                <a:latin typeface="Titillium Web Light" pitchFamily="2" charset="77"/>
              </a:rPr>
              <a:t>either by themselves or constantly</a:t>
            </a:r>
            <a:r>
              <a:rPr lang="en-US" sz="1200" b="1" dirty="0">
                <a:latin typeface="Titillium Web Light" pitchFamily="2" charset="77"/>
              </a:rPr>
              <a:t> resend the work back to designer's table</a:t>
            </a:r>
            <a:r>
              <a:rPr lang="en-US" sz="1200" dirty="0">
                <a:solidFill>
                  <a:srgbClr val="2F343B"/>
                </a:solidFill>
                <a:latin typeface="Titillium Web Light" pitchFamily="2" charset="77"/>
              </a:rPr>
              <a:t>.</a:t>
            </a:r>
          </a:p>
        </p:txBody>
      </p:sp>
      <p:sp>
        <p:nvSpPr>
          <p:cNvPr id="5" name="Slide Number Placeholder 4">
            <a:extLst>
              <a:ext uri="{FF2B5EF4-FFF2-40B4-BE49-F238E27FC236}">
                <a16:creationId xmlns:a16="http://schemas.microsoft.com/office/drawing/2014/main" id="{79D1293D-6B03-4241-A3B0-76B916E5A17F}"/>
              </a:ext>
            </a:extLst>
          </p:cNvPr>
          <p:cNvSpPr>
            <a:spLocks noGrp="1"/>
          </p:cNvSpPr>
          <p:nvPr>
            <p:ph type="sldNum" sz="quarter" idx="16"/>
          </p:nvPr>
        </p:nvSpPr>
        <p:spPr/>
        <p:txBody>
          <a:bodyPr/>
          <a:lstStyle/>
          <a:p>
            <a:fld id="{A2B7885C-52DB-6C43-BE5C-D29211642B2B}" type="slidenum">
              <a:rPr lang="fi-FI" smtClean="0"/>
              <a:pPr/>
              <a:t>6</a:t>
            </a:fld>
            <a:endParaRPr lang="fi-FI" sz="1000"/>
          </a:p>
        </p:txBody>
      </p:sp>
    </p:spTree>
    <p:extLst>
      <p:ext uri="{BB962C8B-B14F-4D97-AF65-F5344CB8AC3E}">
        <p14:creationId xmlns:p14="http://schemas.microsoft.com/office/powerpoint/2010/main" val="3193278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Graphical user interface, application&#10;&#10;Description automatically generated">
            <a:extLst>
              <a:ext uri="{FF2B5EF4-FFF2-40B4-BE49-F238E27FC236}">
                <a16:creationId xmlns:a16="http://schemas.microsoft.com/office/drawing/2014/main" id="{9BB7E5E8-B38C-8249-8264-CFDD9036A337}"/>
              </a:ext>
            </a:extLst>
          </p:cNvPr>
          <p:cNvPicPr>
            <a:picLocks noChangeAspect="1"/>
          </p:cNvPicPr>
          <p:nvPr/>
        </p:nvPicPr>
        <p:blipFill rotWithShape="1">
          <a:blip r:embed="rId2"/>
          <a:srcRect r="42219" b="44520"/>
          <a:stretch/>
        </p:blipFill>
        <p:spPr>
          <a:xfrm>
            <a:off x="6095999" y="0"/>
            <a:ext cx="6096001" cy="3292475"/>
          </a:xfrm>
          <a:prstGeom prst="rect">
            <a:avLst/>
          </a:prstGeom>
        </p:spPr>
      </p:pic>
      <p:pic>
        <p:nvPicPr>
          <p:cNvPr id="10" name="Picture Placeholder 2" descr="A screenshot of a computer&#10;&#10;Description automatically generated">
            <a:extLst>
              <a:ext uri="{FF2B5EF4-FFF2-40B4-BE49-F238E27FC236}">
                <a16:creationId xmlns:a16="http://schemas.microsoft.com/office/drawing/2014/main" id="{AE5D4EAC-03E1-B44B-BB6A-9A56BB4755B4}"/>
              </a:ext>
            </a:extLst>
          </p:cNvPr>
          <p:cNvPicPr>
            <a:picLocks noChangeAspect="1"/>
          </p:cNvPicPr>
          <p:nvPr/>
        </p:nvPicPr>
        <p:blipFill rotWithShape="1">
          <a:blip r:embed="rId3"/>
          <a:srcRect l="1" t="1" r="42576" b="40290"/>
          <a:stretch/>
        </p:blipFill>
        <p:spPr>
          <a:xfrm>
            <a:off x="6095999" y="3292475"/>
            <a:ext cx="6096001" cy="3565525"/>
          </a:xfrm>
          <a:prstGeom prst="rect">
            <a:avLst/>
          </a:prstGeom>
          <a:pattFill prst="pct5">
            <a:fgClr>
              <a:schemeClr val="tx1"/>
            </a:fgClr>
            <a:bgClr>
              <a:schemeClr val="bg1"/>
            </a:bgClr>
          </a:pattFill>
        </p:spPr>
      </p:pic>
      <p:sp>
        <p:nvSpPr>
          <p:cNvPr id="7" name="Title 6">
            <a:extLst>
              <a:ext uri="{FF2B5EF4-FFF2-40B4-BE49-F238E27FC236}">
                <a16:creationId xmlns:a16="http://schemas.microsoft.com/office/drawing/2014/main" id="{338EFED0-1465-47C9-A2E2-BD96D92D2F50}"/>
              </a:ext>
            </a:extLst>
          </p:cNvPr>
          <p:cNvSpPr>
            <a:spLocks noGrp="1"/>
          </p:cNvSpPr>
          <p:nvPr>
            <p:ph type="title"/>
          </p:nvPr>
        </p:nvSpPr>
        <p:spPr/>
        <p:txBody>
          <a:bodyPr anchor="t">
            <a:normAutofit/>
          </a:bodyPr>
          <a:lstStyle/>
          <a:p>
            <a:r>
              <a:rPr lang="en-US" sz="2800" dirty="0">
                <a:latin typeface="Titillium Web" pitchFamily="2" charset="77"/>
              </a:rPr>
              <a:t>User problem worth solving</a:t>
            </a:r>
          </a:p>
        </p:txBody>
      </p:sp>
      <p:sp>
        <p:nvSpPr>
          <p:cNvPr id="9" name="Text Placeholder 8">
            <a:extLst>
              <a:ext uri="{FF2B5EF4-FFF2-40B4-BE49-F238E27FC236}">
                <a16:creationId xmlns:a16="http://schemas.microsoft.com/office/drawing/2014/main" id="{F1CC6925-9D90-4685-A4EC-C1BA16861D6F}"/>
              </a:ext>
            </a:extLst>
          </p:cNvPr>
          <p:cNvSpPr>
            <a:spLocks noGrp="1"/>
          </p:cNvSpPr>
          <p:nvPr>
            <p:ph type="body" sz="quarter" idx="13"/>
          </p:nvPr>
        </p:nvSpPr>
        <p:spPr>
          <a:xfrm>
            <a:off x="515938" y="1845762"/>
            <a:ext cx="5075237" cy="3996239"/>
          </a:xfrm>
        </p:spPr>
        <p:txBody>
          <a:bodyPr anchor="ctr">
            <a:normAutofit/>
          </a:bodyPr>
          <a:lstStyle/>
          <a:p>
            <a:pPr>
              <a:lnSpc>
                <a:spcPct val="100000"/>
              </a:lnSpc>
            </a:pPr>
            <a:r>
              <a:rPr lang="en-US" sz="1200" b="1" dirty="0">
                <a:latin typeface="Titillium Web Light" pitchFamily="2" charset="77"/>
              </a:rPr>
              <a:t>Designers are often working without understanding the SW framework </a:t>
            </a:r>
            <a:r>
              <a:rPr lang="en-US" sz="1200" dirty="0">
                <a:solidFill>
                  <a:srgbClr val="2F343B"/>
                </a:solidFill>
                <a:latin typeface="Titillium Web Light" pitchFamily="2" charset="77"/>
              </a:rPr>
              <a:t>or they don’t have access to it. </a:t>
            </a:r>
            <a:r>
              <a:rPr lang="en-US" sz="1200" b="1" dirty="0">
                <a:latin typeface="Titillium Web Light" pitchFamily="2" charset="77"/>
              </a:rPr>
              <a:t>Developers may have difficulties to understand the design intent or get involved to the design process</a:t>
            </a:r>
            <a:r>
              <a:rPr lang="en-US" sz="1200" dirty="0">
                <a:solidFill>
                  <a:srgbClr val="2F343B"/>
                </a:solidFill>
                <a:latin typeface="Titillium Web Light" pitchFamily="2" charset="77"/>
              </a:rPr>
              <a:t>.</a:t>
            </a:r>
          </a:p>
          <a:p>
            <a:pPr>
              <a:lnSpc>
                <a:spcPct val="100000"/>
              </a:lnSpc>
            </a:pPr>
            <a:r>
              <a:rPr lang="en-US" sz="1200" dirty="0">
                <a:solidFill>
                  <a:srgbClr val="2F343B"/>
                </a:solidFill>
                <a:latin typeface="Titillium Web Light" pitchFamily="2" charset="77"/>
              </a:rPr>
              <a:t>In other words, they are </a:t>
            </a:r>
            <a:r>
              <a:rPr lang="en-US" sz="1200" b="1" dirty="0">
                <a:latin typeface="Titillium Web Light" pitchFamily="2" charset="77"/>
              </a:rPr>
              <a:t>not able to collaborate through out the critical phases of app creation process</a:t>
            </a:r>
            <a:r>
              <a:rPr lang="en-US" sz="1200" dirty="0">
                <a:solidFill>
                  <a:srgbClr val="2F343B"/>
                </a:solidFill>
                <a:latin typeface="Titillium Web Light" pitchFamily="2" charset="77"/>
              </a:rPr>
              <a:t>.</a:t>
            </a:r>
          </a:p>
        </p:txBody>
      </p:sp>
      <p:sp>
        <p:nvSpPr>
          <p:cNvPr id="5" name="Slide Number Placeholder 4">
            <a:extLst>
              <a:ext uri="{FF2B5EF4-FFF2-40B4-BE49-F238E27FC236}">
                <a16:creationId xmlns:a16="http://schemas.microsoft.com/office/drawing/2014/main" id="{79D1293D-6B03-4241-A3B0-76B916E5A17F}"/>
              </a:ext>
            </a:extLst>
          </p:cNvPr>
          <p:cNvSpPr>
            <a:spLocks noGrp="1"/>
          </p:cNvSpPr>
          <p:nvPr>
            <p:ph type="sldNum" sz="quarter" idx="16"/>
          </p:nvPr>
        </p:nvSpPr>
        <p:spPr/>
        <p:txBody>
          <a:bodyPr/>
          <a:lstStyle/>
          <a:p>
            <a:fld id="{A2B7885C-52DB-6C43-BE5C-D29211642B2B}" type="slidenum">
              <a:rPr lang="fi-FI" smtClean="0"/>
              <a:pPr/>
              <a:t>7</a:t>
            </a:fld>
            <a:endParaRPr lang="fi-FI" sz="1000"/>
          </a:p>
        </p:txBody>
      </p:sp>
      <p:sp>
        <p:nvSpPr>
          <p:cNvPr id="16" name="Rectangle 15">
            <a:extLst>
              <a:ext uri="{FF2B5EF4-FFF2-40B4-BE49-F238E27FC236}">
                <a16:creationId xmlns:a16="http://schemas.microsoft.com/office/drawing/2014/main" id="{07AF1D9E-AE14-D140-B87A-0F3BABD3F66B}"/>
              </a:ext>
            </a:extLst>
          </p:cNvPr>
          <p:cNvSpPr/>
          <p:nvPr/>
        </p:nvSpPr>
        <p:spPr>
          <a:xfrm>
            <a:off x="6095999" y="0"/>
            <a:ext cx="6096001"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Shape&#10;&#10;Description automatically generated with medium confidence">
            <a:extLst>
              <a:ext uri="{FF2B5EF4-FFF2-40B4-BE49-F238E27FC236}">
                <a16:creationId xmlns:a16="http://schemas.microsoft.com/office/drawing/2014/main" id="{9F3F481C-74C6-D643-BC58-F4B635A18E55}"/>
              </a:ext>
            </a:extLst>
          </p:cNvPr>
          <p:cNvPicPr>
            <a:picLocks noChangeAspect="1"/>
          </p:cNvPicPr>
          <p:nvPr/>
        </p:nvPicPr>
        <p:blipFill rotWithShape="1">
          <a:blip r:embed="rId4"/>
          <a:srcRect r="47958"/>
          <a:stretch/>
        </p:blipFill>
        <p:spPr>
          <a:xfrm>
            <a:off x="7467813" y="1504548"/>
            <a:ext cx="2706544" cy="1058079"/>
          </a:xfrm>
          <a:prstGeom prst="rect">
            <a:avLst/>
          </a:prstGeom>
        </p:spPr>
      </p:pic>
      <p:pic>
        <p:nvPicPr>
          <p:cNvPr id="15" name="Picture 14" descr="Shape&#10;&#10;Description automatically generated with medium confidence">
            <a:extLst>
              <a:ext uri="{FF2B5EF4-FFF2-40B4-BE49-F238E27FC236}">
                <a16:creationId xmlns:a16="http://schemas.microsoft.com/office/drawing/2014/main" id="{C559771B-79C4-8847-8130-BED9F0820417}"/>
              </a:ext>
            </a:extLst>
          </p:cNvPr>
          <p:cNvPicPr>
            <a:picLocks noChangeAspect="1"/>
          </p:cNvPicPr>
          <p:nvPr/>
        </p:nvPicPr>
        <p:blipFill rotWithShape="1">
          <a:blip r:embed="rId4"/>
          <a:srcRect l="66717"/>
          <a:stretch/>
        </p:blipFill>
        <p:spPr>
          <a:xfrm>
            <a:off x="9308891" y="4295373"/>
            <a:ext cx="1730933" cy="1058079"/>
          </a:xfrm>
          <a:prstGeom prst="rect">
            <a:avLst/>
          </a:prstGeom>
        </p:spPr>
      </p:pic>
      <p:sp>
        <p:nvSpPr>
          <p:cNvPr id="17" name="Title 6">
            <a:extLst>
              <a:ext uri="{FF2B5EF4-FFF2-40B4-BE49-F238E27FC236}">
                <a16:creationId xmlns:a16="http://schemas.microsoft.com/office/drawing/2014/main" id="{181BD675-A5EB-6C48-BFB0-F687ABECF250}"/>
              </a:ext>
            </a:extLst>
          </p:cNvPr>
          <p:cNvSpPr txBox="1">
            <a:spLocks/>
          </p:cNvSpPr>
          <p:nvPr/>
        </p:nvSpPr>
        <p:spPr>
          <a:xfrm>
            <a:off x="8148825" y="3229977"/>
            <a:ext cx="1990348" cy="39804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n-US" sz="1600" dirty="0">
                <a:solidFill>
                  <a:schemeClr val="bg1">
                    <a:lumMod val="85000"/>
                  </a:schemeClr>
                </a:solidFill>
                <a:latin typeface="Titillium Web" pitchFamily="2" charset="77"/>
              </a:rPr>
              <a:t>Black box</a:t>
            </a:r>
          </a:p>
        </p:txBody>
      </p:sp>
    </p:spTree>
    <p:extLst>
      <p:ext uri="{BB962C8B-B14F-4D97-AF65-F5344CB8AC3E}">
        <p14:creationId xmlns:p14="http://schemas.microsoft.com/office/powerpoint/2010/main" val="2743371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25469-1963-BE42-959A-95393F1724CD}"/>
              </a:ext>
            </a:extLst>
          </p:cNvPr>
          <p:cNvSpPr>
            <a:spLocks noGrp="1"/>
          </p:cNvSpPr>
          <p:nvPr>
            <p:ph type="ctrTitle"/>
          </p:nvPr>
        </p:nvSpPr>
        <p:spPr>
          <a:xfrm>
            <a:off x="1524000" y="1268137"/>
            <a:ext cx="9144000" cy="2387600"/>
          </a:xfrm>
        </p:spPr>
        <p:txBody>
          <a:bodyPr>
            <a:normAutofit/>
          </a:bodyPr>
          <a:lstStyle/>
          <a:p>
            <a:r>
              <a:rPr lang="en-GB" sz="2800" dirty="0">
                <a:latin typeface="Titillium Web" pitchFamily="2" charset="77"/>
              </a:rPr>
              <a:t>Artboard: Solution</a:t>
            </a:r>
            <a:endParaRPr lang="en-FI" sz="2800" dirty="0">
              <a:latin typeface="Titillium Web" pitchFamily="2" charset="77"/>
            </a:endParaRPr>
          </a:p>
        </p:txBody>
      </p:sp>
    </p:spTree>
    <p:extLst>
      <p:ext uri="{BB962C8B-B14F-4D97-AF65-F5344CB8AC3E}">
        <p14:creationId xmlns:p14="http://schemas.microsoft.com/office/powerpoint/2010/main" val="3942333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38EFED0-1465-47C9-A2E2-BD96D92D2F50}"/>
              </a:ext>
            </a:extLst>
          </p:cNvPr>
          <p:cNvSpPr>
            <a:spLocks noGrp="1"/>
          </p:cNvSpPr>
          <p:nvPr>
            <p:ph type="title"/>
          </p:nvPr>
        </p:nvSpPr>
        <p:spPr/>
        <p:txBody>
          <a:bodyPr anchor="t">
            <a:normAutofit/>
          </a:bodyPr>
          <a:lstStyle/>
          <a:p>
            <a:r>
              <a:rPr lang="en-US" sz="2800" dirty="0">
                <a:latin typeface="Titillium Web" pitchFamily="2" charset="77"/>
              </a:rPr>
              <a:t>Concept idea</a:t>
            </a:r>
          </a:p>
        </p:txBody>
      </p:sp>
      <p:sp>
        <p:nvSpPr>
          <p:cNvPr id="9" name="Text Placeholder 8">
            <a:extLst>
              <a:ext uri="{FF2B5EF4-FFF2-40B4-BE49-F238E27FC236}">
                <a16:creationId xmlns:a16="http://schemas.microsoft.com/office/drawing/2014/main" id="{F1CC6925-9D90-4685-A4EC-C1BA16861D6F}"/>
              </a:ext>
            </a:extLst>
          </p:cNvPr>
          <p:cNvSpPr>
            <a:spLocks noGrp="1"/>
          </p:cNvSpPr>
          <p:nvPr>
            <p:ph type="body" sz="quarter" idx="13"/>
          </p:nvPr>
        </p:nvSpPr>
        <p:spPr>
          <a:xfrm>
            <a:off x="515938" y="2076538"/>
            <a:ext cx="5075237" cy="3600000"/>
          </a:xfrm>
        </p:spPr>
        <p:txBody>
          <a:bodyPr anchor="ctr">
            <a:normAutofit fontScale="85000" lnSpcReduction="20000"/>
          </a:bodyPr>
          <a:lstStyle/>
          <a:p>
            <a:pPr>
              <a:lnSpc>
                <a:spcPct val="150000"/>
              </a:lnSpc>
            </a:pPr>
            <a:r>
              <a:rPr lang="en-US" sz="1600" dirty="0">
                <a:solidFill>
                  <a:srgbClr val="2F343B"/>
                </a:solidFill>
                <a:latin typeface="Titillium Web Light" pitchFamily="2" charset="77"/>
              </a:rPr>
              <a:t>Artboard is a cloud-based app creation software where designers and developers can collaborate to create apps together with tools that they are both familiar with. Users get to see the design visually and in code.</a:t>
            </a:r>
          </a:p>
          <a:p>
            <a:pPr>
              <a:lnSpc>
                <a:spcPct val="150000"/>
              </a:lnSpc>
            </a:pPr>
            <a:r>
              <a:rPr lang="en-US" sz="1600" dirty="0">
                <a:solidFill>
                  <a:srgbClr val="2F343B"/>
                </a:solidFill>
                <a:latin typeface="Titillium Web Light" pitchFamily="2" charset="77"/>
              </a:rPr>
              <a:t>Designers can transform designs into code visually in a context where they understand the SW framework even without coding skills. Developers without visual design skills get to participate to the design process.</a:t>
            </a:r>
          </a:p>
          <a:p>
            <a:pPr>
              <a:lnSpc>
                <a:spcPct val="150000"/>
              </a:lnSpc>
            </a:pPr>
            <a:r>
              <a:rPr lang="en-US" sz="1600" dirty="0">
                <a:solidFill>
                  <a:srgbClr val="2F343B"/>
                </a:solidFill>
                <a:latin typeface="Titillium Web Light" pitchFamily="2" charset="77"/>
              </a:rPr>
              <a:t>Users can review the work together with live preview and see what is working or not.</a:t>
            </a:r>
          </a:p>
          <a:p>
            <a:pPr>
              <a:lnSpc>
                <a:spcPct val="150000"/>
              </a:lnSpc>
            </a:pPr>
            <a:r>
              <a:rPr lang="en-US" sz="1600" dirty="0">
                <a:solidFill>
                  <a:srgbClr val="2F343B"/>
                </a:solidFill>
                <a:latin typeface="Titillium Web Light" pitchFamily="2" charset="77"/>
              </a:rPr>
              <a:t>Solve problems together with collaborative manner from day 1.</a:t>
            </a:r>
          </a:p>
        </p:txBody>
      </p:sp>
      <p:sp>
        <p:nvSpPr>
          <p:cNvPr id="5" name="Slide Number Placeholder 4">
            <a:extLst>
              <a:ext uri="{FF2B5EF4-FFF2-40B4-BE49-F238E27FC236}">
                <a16:creationId xmlns:a16="http://schemas.microsoft.com/office/drawing/2014/main" id="{79D1293D-6B03-4241-A3B0-76B916E5A17F}"/>
              </a:ext>
            </a:extLst>
          </p:cNvPr>
          <p:cNvSpPr>
            <a:spLocks noGrp="1"/>
          </p:cNvSpPr>
          <p:nvPr>
            <p:ph type="sldNum" sz="quarter" idx="16"/>
          </p:nvPr>
        </p:nvSpPr>
        <p:spPr/>
        <p:txBody>
          <a:bodyPr/>
          <a:lstStyle/>
          <a:p>
            <a:fld id="{A2B7885C-52DB-6C43-BE5C-D29211642B2B}" type="slidenum">
              <a:rPr lang="fi-FI" smtClean="0"/>
              <a:pPr/>
              <a:t>9</a:t>
            </a:fld>
            <a:endParaRPr lang="fi-FI" sz="1000"/>
          </a:p>
        </p:txBody>
      </p:sp>
      <p:pic>
        <p:nvPicPr>
          <p:cNvPr id="12" name="Picture Placeholder 2">
            <a:extLst>
              <a:ext uri="{FF2B5EF4-FFF2-40B4-BE49-F238E27FC236}">
                <a16:creationId xmlns:a16="http://schemas.microsoft.com/office/drawing/2014/main" id="{934BCB8C-B5EF-4146-8E12-124C3CC5CE2F}"/>
              </a:ext>
            </a:extLst>
          </p:cNvPr>
          <p:cNvPicPr>
            <a:picLocks noGrp="1" noChangeAspect="1"/>
          </p:cNvPicPr>
          <p:nvPr>
            <p:ph type="pic" idx="1"/>
          </p:nvPr>
        </p:nvPicPr>
        <p:blipFill rotWithShape="1">
          <a:blip r:embed="rId2"/>
          <a:srcRect l="3232" r="46628"/>
          <a:stretch/>
        </p:blipFill>
        <p:spPr>
          <a:xfrm>
            <a:off x="6095999" y="0"/>
            <a:ext cx="6096001" cy="6858000"/>
          </a:xfrm>
        </p:spPr>
      </p:pic>
      <p:pic>
        <p:nvPicPr>
          <p:cNvPr id="16" name="Picture 15" descr="Shape&#10;&#10;Description automatically generated with medium confidence">
            <a:extLst>
              <a:ext uri="{FF2B5EF4-FFF2-40B4-BE49-F238E27FC236}">
                <a16:creationId xmlns:a16="http://schemas.microsoft.com/office/drawing/2014/main" id="{94B21567-F230-A741-902E-D3724B0B8257}"/>
              </a:ext>
            </a:extLst>
          </p:cNvPr>
          <p:cNvPicPr>
            <a:picLocks noChangeAspect="1"/>
          </p:cNvPicPr>
          <p:nvPr/>
        </p:nvPicPr>
        <p:blipFill>
          <a:blip r:embed="rId3"/>
          <a:stretch>
            <a:fillRect/>
          </a:stretch>
        </p:blipFill>
        <p:spPr>
          <a:xfrm>
            <a:off x="6798363" y="2931353"/>
            <a:ext cx="4706205" cy="957469"/>
          </a:xfrm>
          <a:prstGeom prst="rect">
            <a:avLst/>
          </a:prstGeom>
        </p:spPr>
      </p:pic>
    </p:spTree>
    <p:extLst>
      <p:ext uri="{BB962C8B-B14F-4D97-AF65-F5344CB8AC3E}">
        <p14:creationId xmlns:p14="http://schemas.microsoft.com/office/powerpoint/2010/main" val="34733073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1276</Words>
  <Application>Microsoft Macintosh PowerPoint</Application>
  <PresentationFormat>Widescreen</PresentationFormat>
  <Paragraphs>94</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Titillium Web</vt:lpstr>
      <vt:lpstr>Titillium Web Light</vt:lpstr>
      <vt:lpstr>Office Theme</vt:lpstr>
      <vt:lpstr>Target user needs from Project Artboard</vt:lpstr>
      <vt:lpstr>UX/UI designer</vt:lpstr>
      <vt:lpstr>GUI developer</vt:lpstr>
      <vt:lpstr>Designer – developer: shared needs for improved collaboration</vt:lpstr>
      <vt:lpstr>GUI developer</vt:lpstr>
      <vt:lpstr>Handoff</vt:lpstr>
      <vt:lpstr>User problem worth solving</vt:lpstr>
      <vt:lpstr>Artboard: Solution</vt:lpstr>
      <vt:lpstr>Concept idea</vt:lpstr>
      <vt:lpstr>Benefits</vt:lpstr>
      <vt:lpstr>For UX/UI designers</vt:lpstr>
      <vt:lpstr>For GUI developers</vt:lpstr>
      <vt:lpstr>Target customers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Target user needs from Project Artboard</dc:title>
  <dc:creator>Heikki Paulaharju</dc:creator>
  <cp:lastModifiedBy>Heikki Paulaharju</cp:lastModifiedBy>
  <cp:revision>1</cp:revision>
  <dcterms:created xsi:type="dcterms:W3CDTF">2023-02-28T10:43:09Z</dcterms:created>
  <dcterms:modified xsi:type="dcterms:W3CDTF">2023-02-28T10:45:18Z</dcterms:modified>
</cp:coreProperties>
</file>