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4" d="100"/>
          <a:sy n="104" d="100"/>
        </p:scale>
        <p:origin x="138"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dirty="0"/>
              <a:t>12/20/2021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dirty="0"/>
              <a:t>12/20/2021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dirty="0"/>
              <a:t>12/20/2021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dirty="0"/>
              <a:t>12/20/2021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6F077B-A50F-4D64-8574-E2D6A98A5553}" type="datetimeFigureOut">
              <a:rPr lang="en-US" dirty="0"/>
              <a:t>12/20/2021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dirty="0"/>
              <a:t>12/20/2021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dirty="0"/>
              <a:t>12/20/2021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dirty="0"/>
              <a:t>12/20/2021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12/20/2021</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12/20/2021</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B747F8-9654-4282-85D2-65F41AAE7A75}" type="datetimeFigureOut">
              <a:rPr lang="en-US" dirty="0"/>
              <a:t>12/20/2021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12/20/2021</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localhost:8086/"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BA6DA-26BE-47E0-8B2F-9355C3B075E3}"/>
              </a:ext>
            </a:extLst>
          </p:cNvPr>
          <p:cNvSpPr>
            <a:spLocks noGrp="1"/>
          </p:cNvSpPr>
          <p:nvPr>
            <p:ph type="ctrTitle"/>
          </p:nvPr>
        </p:nvSpPr>
        <p:spPr/>
        <p:txBody>
          <a:bodyPr/>
          <a:lstStyle/>
          <a:p>
            <a:r>
              <a:rPr lang="en-IN" dirty="0"/>
              <a:t>Qt Gemini</a:t>
            </a:r>
          </a:p>
        </p:txBody>
      </p:sp>
      <p:sp>
        <p:nvSpPr>
          <p:cNvPr id="3" name="Subtitle 2">
            <a:extLst>
              <a:ext uri="{FF2B5EF4-FFF2-40B4-BE49-F238E27FC236}">
                <a16:creationId xmlns:a16="http://schemas.microsoft.com/office/drawing/2014/main" id="{ABD8F2D1-9DBF-4815-9B9A-2304508F9196}"/>
              </a:ext>
            </a:extLst>
          </p:cNvPr>
          <p:cNvSpPr>
            <a:spLocks noGrp="1"/>
          </p:cNvSpPr>
          <p:nvPr>
            <p:ph type="subTitle" idx="1"/>
          </p:nvPr>
        </p:nvSpPr>
        <p:spPr/>
        <p:txBody>
          <a:bodyPr/>
          <a:lstStyle/>
          <a:p>
            <a:r>
              <a:rPr lang="en-IN" dirty="0"/>
              <a:t>Qt Creator UI WORKFLOW - Guideline</a:t>
            </a:r>
          </a:p>
        </p:txBody>
      </p:sp>
    </p:spTree>
    <p:extLst>
      <p:ext uri="{BB962C8B-B14F-4D97-AF65-F5344CB8AC3E}">
        <p14:creationId xmlns:p14="http://schemas.microsoft.com/office/powerpoint/2010/main" val="3039997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B849C-1503-4C39-9354-3EDFB49D489D}"/>
              </a:ext>
            </a:extLst>
          </p:cNvPr>
          <p:cNvSpPr>
            <a:spLocks noGrp="1"/>
          </p:cNvSpPr>
          <p:nvPr>
            <p:ph type="title"/>
          </p:nvPr>
        </p:nvSpPr>
        <p:spPr/>
        <p:txBody>
          <a:bodyPr/>
          <a:lstStyle/>
          <a:p>
            <a:r>
              <a:rPr lang="en-IN" dirty="0"/>
              <a:t>Starting point – project settings</a:t>
            </a:r>
          </a:p>
        </p:txBody>
      </p:sp>
      <p:pic>
        <p:nvPicPr>
          <p:cNvPr id="5" name="Picture 4">
            <a:extLst>
              <a:ext uri="{FF2B5EF4-FFF2-40B4-BE49-F238E27FC236}">
                <a16:creationId xmlns:a16="http://schemas.microsoft.com/office/drawing/2014/main" id="{F05AEDB2-D0E4-4CF1-871C-BEFE92434F12}"/>
              </a:ext>
            </a:extLst>
          </p:cNvPr>
          <p:cNvPicPr>
            <a:picLocks noChangeAspect="1"/>
          </p:cNvPicPr>
          <p:nvPr/>
        </p:nvPicPr>
        <p:blipFill>
          <a:blip r:embed="rId2"/>
          <a:stretch>
            <a:fillRect/>
          </a:stretch>
        </p:blipFill>
        <p:spPr>
          <a:xfrm>
            <a:off x="1189643" y="1911008"/>
            <a:ext cx="8260476" cy="3957022"/>
          </a:xfrm>
          <a:prstGeom prst="rect">
            <a:avLst/>
          </a:prstGeom>
        </p:spPr>
      </p:pic>
      <p:sp>
        <p:nvSpPr>
          <p:cNvPr id="6" name="Rectangle 5">
            <a:extLst>
              <a:ext uri="{FF2B5EF4-FFF2-40B4-BE49-F238E27FC236}">
                <a16:creationId xmlns:a16="http://schemas.microsoft.com/office/drawing/2014/main" id="{63E7E3D2-F10F-491B-A261-9D750106B7A8}"/>
              </a:ext>
            </a:extLst>
          </p:cNvPr>
          <p:cNvSpPr/>
          <p:nvPr/>
        </p:nvSpPr>
        <p:spPr>
          <a:xfrm>
            <a:off x="1403927" y="5643210"/>
            <a:ext cx="1801091" cy="166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200" b="1" dirty="0"/>
              <a:t>Qt CI</a:t>
            </a:r>
          </a:p>
        </p:txBody>
      </p:sp>
      <p:sp>
        <p:nvSpPr>
          <p:cNvPr id="7" name="TextBox 6">
            <a:extLst>
              <a:ext uri="{FF2B5EF4-FFF2-40B4-BE49-F238E27FC236}">
                <a16:creationId xmlns:a16="http://schemas.microsoft.com/office/drawing/2014/main" id="{E5400DD4-16AB-4764-9E4B-8663E04940FF}"/>
              </a:ext>
            </a:extLst>
          </p:cNvPr>
          <p:cNvSpPr txBox="1"/>
          <p:nvPr/>
        </p:nvSpPr>
        <p:spPr>
          <a:xfrm>
            <a:off x="4019909" y="4609135"/>
            <a:ext cx="4399472" cy="1477328"/>
          </a:xfrm>
          <a:prstGeom prst="rect">
            <a:avLst/>
          </a:prstGeom>
          <a:noFill/>
        </p:spPr>
        <p:txBody>
          <a:bodyPr wrap="square" rtlCol="0">
            <a:spAutoFit/>
          </a:bodyPr>
          <a:lstStyle/>
          <a:p>
            <a:r>
              <a:rPr lang="en-IN" dirty="0"/>
              <a:t>We create an additional section in project settings and call it Qt CI.</a:t>
            </a:r>
          </a:p>
          <a:p>
            <a:endParaRPr lang="en-IN" dirty="0"/>
          </a:p>
          <a:p>
            <a:r>
              <a:rPr lang="en-IN" dirty="0"/>
              <a:t>Subsequent slides would suggest a UX for the whole thing.</a:t>
            </a:r>
          </a:p>
        </p:txBody>
      </p:sp>
    </p:spTree>
    <p:extLst>
      <p:ext uri="{BB962C8B-B14F-4D97-AF65-F5344CB8AC3E}">
        <p14:creationId xmlns:p14="http://schemas.microsoft.com/office/powerpoint/2010/main" val="121567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4B428-9AC6-4B27-9862-D23C94425E81}"/>
              </a:ext>
            </a:extLst>
          </p:cNvPr>
          <p:cNvSpPr>
            <a:spLocks noGrp="1"/>
          </p:cNvSpPr>
          <p:nvPr>
            <p:ph type="title"/>
          </p:nvPr>
        </p:nvSpPr>
        <p:spPr/>
        <p:txBody>
          <a:bodyPr/>
          <a:lstStyle/>
          <a:p>
            <a:r>
              <a:rPr lang="en-IN" dirty="0"/>
              <a:t>Qt CI – settings / not git or </a:t>
            </a:r>
            <a:r>
              <a:rPr lang="en-IN" dirty="0" err="1"/>
              <a:t>gitlab</a:t>
            </a:r>
            <a:r>
              <a:rPr lang="en-IN" dirty="0"/>
              <a:t> project</a:t>
            </a:r>
          </a:p>
        </p:txBody>
      </p:sp>
      <p:pic>
        <p:nvPicPr>
          <p:cNvPr id="4" name="Picture 3">
            <a:extLst>
              <a:ext uri="{FF2B5EF4-FFF2-40B4-BE49-F238E27FC236}">
                <a16:creationId xmlns:a16="http://schemas.microsoft.com/office/drawing/2014/main" id="{8607A62F-5BEE-45DA-95A2-C12CD10FAD81}"/>
              </a:ext>
            </a:extLst>
          </p:cNvPr>
          <p:cNvPicPr>
            <a:picLocks noChangeAspect="1"/>
          </p:cNvPicPr>
          <p:nvPr/>
        </p:nvPicPr>
        <p:blipFill>
          <a:blip r:embed="rId2"/>
          <a:stretch>
            <a:fillRect/>
          </a:stretch>
        </p:blipFill>
        <p:spPr>
          <a:xfrm>
            <a:off x="1189643" y="1911008"/>
            <a:ext cx="8260476" cy="3957022"/>
          </a:xfrm>
          <a:prstGeom prst="rect">
            <a:avLst/>
          </a:prstGeom>
        </p:spPr>
      </p:pic>
      <p:sp>
        <p:nvSpPr>
          <p:cNvPr id="5" name="Rectangle 4">
            <a:extLst>
              <a:ext uri="{FF2B5EF4-FFF2-40B4-BE49-F238E27FC236}">
                <a16:creationId xmlns:a16="http://schemas.microsoft.com/office/drawing/2014/main" id="{C8891219-F191-4A91-9F17-F685BEEE0BAE}"/>
              </a:ext>
            </a:extLst>
          </p:cNvPr>
          <p:cNvSpPr/>
          <p:nvPr/>
        </p:nvSpPr>
        <p:spPr>
          <a:xfrm>
            <a:off x="1403927" y="5643210"/>
            <a:ext cx="1801091" cy="166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200" b="1" dirty="0"/>
              <a:t>CI</a:t>
            </a:r>
          </a:p>
        </p:txBody>
      </p:sp>
      <p:sp>
        <p:nvSpPr>
          <p:cNvPr id="6" name="Rectangle 5">
            <a:extLst>
              <a:ext uri="{FF2B5EF4-FFF2-40B4-BE49-F238E27FC236}">
                <a16:creationId xmlns:a16="http://schemas.microsoft.com/office/drawing/2014/main" id="{818EA342-2763-49B7-8FB5-2C8A46B186B4}"/>
              </a:ext>
            </a:extLst>
          </p:cNvPr>
          <p:cNvSpPr/>
          <p:nvPr/>
        </p:nvSpPr>
        <p:spPr>
          <a:xfrm>
            <a:off x="3417455" y="1976582"/>
            <a:ext cx="6032664" cy="3891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b="1" dirty="0">
                <a:solidFill>
                  <a:schemeClr val="tx1"/>
                </a:solidFill>
              </a:rPr>
              <a:t>Unsupported project</a:t>
            </a:r>
          </a:p>
          <a:p>
            <a:endParaRPr lang="en-IN" dirty="0">
              <a:solidFill>
                <a:schemeClr val="tx1"/>
              </a:solidFill>
            </a:endParaRPr>
          </a:p>
          <a:p>
            <a:r>
              <a:rPr lang="en-IN" sz="1200" dirty="0">
                <a:solidFill>
                  <a:schemeClr val="tx1"/>
                </a:solidFill>
              </a:rPr>
              <a:t>To qualify for using Qt CI, your project should meet the following criteria:</a:t>
            </a:r>
          </a:p>
          <a:p>
            <a:endParaRPr lang="en-IN" sz="1200" dirty="0">
              <a:solidFill>
                <a:schemeClr val="tx1"/>
              </a:solidFill>
            </a:endParaRPr>
          </a:p>
          <a:p>
            <a:pPr marL="342900" indent="-342900">
              <a:buAutoNum type="arabicPeriod"/>
            </a:pPr>
            <a:r>
              <a:rPr lang="en-IN" sz="1200" dirty="0">
                <a:solidFill>
                  <a:schemeClr val="tx1"/>
                </a:solidFill>
              </a:rPr>
              <a:t>Use GIT as source control</a:t>
            </a:r>
          </a:p>
          <a:p>
            <a:pPr marL="342900" indent="-342900">
              <a:buAutoNum type="arabicPeriod"/>
            </a:pPr>
            <a:r>
              <a:rPr lang="en-IN" sz="1200" dirty="0">
                <a:solidFill>
                  <a:schemeClr val="tx1"/>
                </a:solidFill>
              </a:rPr>
              <a:t>Hosted on Gitlab (private or public) </a:t>
            </a:r>
          </a:p>
          <a:p>
            <a:pPr marL="342900" indent="-342900">
              <a:buAutoNum type="arabicPeriod"/>
            </a:pPr>
            <a:endParaRPr lang="en-IN" sz="1200" dirty="0">
              <a:solidFill>
                <a:schemeClr val="tx1"/>
              </a:solidFill>
            </a:endParaRPr>
          </a:p>
          <a:p>
            <a:pPr marL="342900" indent="-342900">
              <a:buAutoNum type="arabicPeriod"/>
            </a:pPr>
            <a:endParaRPr lang="en-IN" sz="1200" dirty="0">
              <a:solidFill>
                <a:schemeClr val="tx1"/>
              </a:solidFill>
            </a:endParaRPr>
          </a:p>
          <a:p>
            <a:pPr marL="342900" indent="-342900">
              <a:buAutoNum type="arabicPeriod"/>
            </a:pPr>
            <a:endParaRPr lang="en-IN" sz="1200" dirty="0">
              <a:solidFill>
                <a:schemeClr val="tx1"/>
              </a:solidFill>
            </a:endParaRPr>
          </a:p>
          <a:p>
            <a:endParaRPr lang="en-IN" dirty="0">
              <a:solidFill>
                <a:schemeClr val="tx1"/>
              </a:solidFill>
            </a:endParaRPr>
          </a:p>
        </p:txBody>
      </p:sp>
      <p:sp>
        <p:nvSpPr>
          <p:cNvPr id="7" name="TextBox 6">
            <a:extLst>
              <a:ext uri="{FF2B5EF4-FFF2-40B4-BE49-F238E27FC236}">
                <a16:creationId xmlns:a16="http://schemas.microsoft.com/office/drawing/2014/main" id="{7E5AC526-801C-4762-807D-D8CD4389A058}"/>
              </a:ext>
            </a:extLst>
          </p:cNvPr>
          <p:cNvSpPr txBox="1"/>
          <p:nvPr/>
        </p:nvSpPr>
        <p:spPr>
          <a:xfrm>
            <a:off x="3417455" y="1963079"/>
            <a:ext cx="1188018" cy="307777"/>
          </a:xfrm>
          <a:prstGeom prst="rect">
            <a:avLst/>
          </a:prstGeom>
          <a:noFill/>
        </p:spPr>
        <p:txBody>
          <a:bodyPr wrap="none" rtlCol="0">
            <a:spAutoFit/>
          </a:bodyPr>
          <a:lstStyle/>
          <a:p>
            <a:r>
              <a:rPr lang="en-IN" sz="1400" b="1" dirty="0"/>
              <a:t>Qt CI Settings</a:t>
            </a:r>
          </a:p>
        </p:txBody>
      </p:sp>
      <p:cxnSp>
        <p:nvCxnSpPr>
          <p:cNvPr id="9" name="Straight Connector 8">
            <a:extLst>
              <a:ext uri="{FF2B5EF4-FFF2-40B4-BE49-F238E27FC236}">
                <a16:creationId xmlns:a16="http://schemas.microsoft.com/office/drawing/2014/main" id="{CB600E47-149F-46E0-87C1-8876476F4161}"/>
              </a:ext>
            </a:extLst>
          </p:cNvPr>
          <p:cNvCxnSpPr/>
          <p:nvPr/>
        </p:nvCxnSpPr>
        <p:spPr>
          <a:xfrm>
            <a:off x="3510951" y="2270856"/>
            <a:ext cx="59391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7797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4B428-9AC6-4B27-9862-D23C94425E81}"/>
              </a:ext>
            </a:extLst>
          </p:cNvPr>
          <p:cNvSpPr>
            <a:spLocks noGrp="1"/>
          </p:cNvSpPr>
          <p:nvPr>
            <p:ph type="title"/>
          </p:nvPr>
        </p:nvSpPr>
        <p:spPr/>
        <p:txBody>
          <a:bodyPr/>
          <a:lstStyle/>
          <a:p>
            <a:r>
              <a:rPr lang="en-IN" dirty="0"/>
              <a:t>Qt CI – settings / when not configured</a:t>
            </a:r>
          </a:p>
        </p:txBody>
      </p:sp>
      <p:pic>
        <p:nvPicPr>
          <p:cNvPr id="4" name="Picture 3">
            <a:extLst>
              <a:ext uri="{FF2B5EF4-FFF2-40B4-BE49-F238E27FC236}">
                <a16:creationId xmlns:a16="http://schemas.microsoft.com/office/drawing/2014/main" id="{8607A62F-5BEE-45DA-95A2-C12CD10FAD81}"/>
              </a:ext>
            </a:extLst>
          </p:cNvPr>
          <p:cNvPicPr>
            <a:picLocks noChangeAspect="1"/>
          </p:cNvPicPr>
          <p:nvPr/>
        </p:nvPicPr>
        <p:blipFill>
          <a:blip r:embed="rId2"/>
          <a:stretch>
            <a:fillRect/>
          </a:stretch>
        </p:blipFill>
        <p:spPr>
          <a:xfrm>
            <a:off x="1189643" y="1911008"/>
            <a:ext cx="8260476" cy="3957022"/>
          </a:xfrm>
          <a:prstGeom prst="rect">
            <a:avLst/>
          </a:prstGeom>
        </p:spPr>
      </p:pic>
      <p:sp>
        <p:nvSpPr>
          <p:cNvPr id="5" name="Rectangle 4">
            <a:extLst>
              <a:ext uri="{FF2B5EF4-FFF2-40B4-BE49-F238E27FC236}">
                <a16:creationId xmlns:a16="http://schemas.microsoft.com/office/drawing/2014/main" id="{C8891219-F191-4A91-9F17-F685BEEE0BAE}"/>
              </a:ext>
            </a:extLst>
          </p:cNvPr>
          <p:cNvSpPr/>
          <p:nvPr/>
        </p:nvSpPr>
        <p:spPr>
          <a:xfrm>
            <a:off x="1403927" y="5643210"/>
            <a:ext cx="1801091" cy="166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200" b="1" dirty="0"/>
              <a:t>Qt CI</a:t>
            </a:r>
          </a:p>
        </p:txBody>
      </p:sp>
      <p:sp>
        <p:nvSpPr>
          <p:cNvPr id="6" name="Rectangle 5">
            <a:extLst>
              <a:ext uri="{FF2B5EF4-FFF2-40B4-BE49-F238E27FC236}">
                <a16:creationId xmlns:a16="http://schemas.microsoft.com/office/drawing/2014/main" id="{818EA342-2763-49B7-8FB5-2C8A46B186B4}"/>
              </a:ext>
            </a:extLst>
          </p:cNvPr>
          <p:cNvSpPr/>
          <p:nvPr/>
        </p:nvSpPr>
        <p:spPr>
          <a:xfrm>
            <a:off x="3417455" y="1976582"/>
            <a:ext cx="6032664" cy="3891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200" dirty="0">
                <a:solidFill>
                  <a:schemeClr val="tx1"/>
                </a:solidFill>
              </a:rPr>
              <a:t>Qt CI helps you manage your project’s workflow including managing source code control (GIT) and CI (Gitlab). Your project is compatible – but has not been configured to use Qt CI. </a:t>
            </a:r>
          </a:p>
          <a:p>
            <a:endParaRPr lang="en-IN" sz="1200" dirty="0">
              <a:solidFill>
                <a:schemeClr val="tx1"/>
              </a:solidFill>
            </a:endParaRPr>
          </a:p>
          <a:p>
            <a:r>
              <a:rPr lang="en-IN" sz="1200" dirty="0">
                <a:solidFill>
                  <a:schemeClr val="tx1"/>
                </a:solidFill>
              </a:rPr>
              <a:t>You will need the following info to get started: </a:t>
            </a:r>
          </a:p>
          <a:p>
            <a:endParaRPr lang="en-IN" sz="1200" dirty="0">
              <a:solidFill>
                <a:schemeClr val="tx1"/>
              </a:solidFill>
            </a:endParaRPr>
          </a:p>
          <a:p>
            <a:pPr marL="342900" indent="-342900">
              <a:buAutoNum type="arabicPeriod"/>
            </a:pPr>
            <a:r>
              <a:rPr lang="en-IN" sz="1200" dirty="0">
                <a:solidFill>
                  <a:schemeClr val="tx1"/>
                </a:solidFill>
              </a:rPr>
              <a:t>Project Gitlab URL</a:t>
            </a:r>
          </a:p>
          <a:p>
            <a:pPr marL="342900" indent="-342900">
              <a:buAutoNum type="arabicPeriod"/>
            </a:pPr>
            <a:r>
              <a:rPr lang="en-IN" sz="1200" dirty="0">
                <a:solidFill>
                  <a:schemeClr val="tx1"/>
                </a:solidFill>
              </a:rPr>
              <a:t>Project path on Gitlab</a:t>
            </a:r>
          </a:p>
          <a:p>
            <a:pPr marL="342900" indent="-342900">
              <a:buAutoNum type="arabicPeriod"/>
            </a:pPr>
            <a:r>
              <a:rPr lang="en-IN" sz="1200" b="1" dirty="0">
                <a:solidFill>
                  <a:schemeClr val="tx1"/>
                </a:solidFill>
              </a:rPr>
              <a:t>Gitlab private token</a:t>
            </a:r>
          </a:p>
          <a:p>
            <a:pPr marL="342900" indent="-342900">
              <a:buAutoNum type="arabicPeriod"/>
            </a:pPr>
            <a:r>
              <a:rPr lang="en-IN" sz="1200" dirty="0">
                <a:solidFill>
                  <a:schemeClr val="tx1"/>
                </a:solidFill>
              </a:rPr>
              <a:t>Path where this project is cloned </a:t>
            </a:r>
          </a:p>
          <a:p>
            <a:pPr marL="342900" indent="-342900">
              <a:buAutoNum type="arabicPeriod"/>
            </a:pPr>
            <a:r>
              <a:rPr lang="en-IN" sz="1200" b="1" dirty="0">
                <a:solidFill>
                  <a:schemeClr val="tx1"/>
                </a:solidFill>
              </a:rPr>
              <a:t>NGROK authentication token (why </a:t>
            </a:r>
            <a:r>
              <a:rPr lang="en-IN" sz="1200" b="1" dirty="0" err="1">
                <a:solidFill>
                  <a:schemeClr val="tx1"/>
                </a:solidFill>
              </a:rPr>
              <a:t>ngrok</a:t>
            </a:r>
            <a:r>
              <a:rPr lang="en-IN" sz="1200" b="1" dirty="0">
                <a:solidFill>
                  <a:schemeClr val="tx1"/>
                </a:solidFill>
              </a:rPr>
              <a:t>?)</a:t>
            </a:r>
          </a:p>
          <a:p>
            <a:endParaRPr lang="en-IN" sz="1200" dirty="0">
              <a:solidFill>
                <a:schemeClr val="tx1"/>
              </a:solidFill>
            </a:endParaRPr>
          </a:p>
          <a:p>
            <a:r>
              <a:rPr lang="en-IN" sz="1200" dirty="0">
                <a:solidFill>
                  <a:schemeClr val="tx1"/>
                </a:solidFill>
              </a:rPr>
              <a:t>We can try to auto-detect most of the information. Once configured, we will open a secure </a:t>
            </a:r>
            <a:r>
              <a:rPr lang="en-IN" sz="1200" dirty="0" err="1">
                <a:solidFill>
                  <a:schemeClr val="tx1"/>
                </a:solidFill>
              </a:rPr>
              <a:t>ngrok</a:t>
            </a:r>
            <a:r>
              <a:rPr lang="en-IN" sz="1200" dirty="0">
                <a:solidFill>
                  <a:schemeClr val="tx1"/>
                </a:solidFill>
              </a:rPr>
              <a:t> tunnel on your machine that listens to events from your Gitlab. Read more. </a:t>
            </a:r>
          </a:p>
          <a:p>
            <a:endParaRPr lang="en-IN" sz="1200" dirty="0">
              <a:solidFill>
                <a:schemeClr val="tx1"/>
              </a:solidFill>
            </a:endParaRPr>
          </a:p>
          <a:p>
            <a:r>
              <a:rPr lang="en-IN" sz="1200" dirty="0">
                <a:solidFill>
                  <a:schemeClr val="tx1"/>
                </a:solidFill>
              </a:rPr>
              <a:t>Press “Configure” to continue.</a:t>
            </a:r>
          </a:p>
          <a:p>
            <a:endParaRPr lang="en-IN" sz="1200" dirty="0">
              <a:solidFill>
                <a:schemeClr val="tx1"/>
              </a:solidFill>
            </a:endParaRPr>
          </a:p>
          <a:p>
            <a:endParaRPr lang="en-IN" sz="1200" dirty="0">
              <a:solidFill>
                <a:schemeClr val="tx1"/>
              </a:solidFill>
            </a:endParaRPr>
          </a:p>
        </p:txBody>
      </p:sp>
      <p:sp>
        <p:nvSpPr>
          <p:cNvPr id="7" name="TextBox 6">
            <a:extLst>
              <a:ext uri="{FF2B5EF4-FFF2-40B4-BE49-F238E27FC236}">
                <a16:creationId xmlns:a16="http://schemas.microsoft.com/office/drawing/2014/main" id="{7E5AC526-801C-4762-807D-D8CD4389A058}"/>
              </a:ext>
            </a:extLst>
          </p:cNvPr>
          <p:cNvSpPr txBox="1"/>
          <p:nvPr/>
        </p:nvSpPr>
        <p:spPr>
          <a:xfrm>
            <a:off x="3417455" y="1963079"/>
            <a:ext cx="1188018" cy="307777"/>
          </a:xfrm>
          <a:prstGeom prst="rect">
            <a:avLst/>
          </a:prstGeom>
          <a:noFill/>
        </p:spPr>
        <p:txBody>
          <a:bodyPr wrap="none" rtlCol="0">
            <a:spAutoFit/>
          </a:bodyPr>
          <a:lstStyle/>
          <a:p>
            <a:r>
              <a:rPr lang="en-IN" sz="1400" b="1" dirty="0"/>
              <a:t>Qt CI Settings</a:t>
            </a:r>
          </a:p>
        </p:txBody>
      </p:sp>
      <p:cxnSp>
        <p:nvCxnSpPr>
          <p:cNvPr id="9" name="Straight Connector 8">
            <a:extLst>
              <a:ext uri="{FF2B5EF4-FFF2-40B4-BE49-F238E27FC236}">
                <a16:creationId xmlns:a16="http://schemas.microsoft.com/office/drawing/2014/main" id="{CB600E47-149F-46E0-87C1-8876476F4161}"/>
              </a:ext>
            </a:extLst>
          </p:cNvPr>
          <p:cNvCxnSpPr/>
          <p:nvPr/>
        </p:nvCxnSpPr>
        <p:spPr>
          <a:xfrm>
            <a:off x="3510951" y="2270856"/>
            <a:ext cx="59391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862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4B428-9AC6-4B27-9862-D23C94425E81}"/>
              </a:ext>
            </a:extLst>
          </p:cNvPr>
          <p:cNvSpPr>
            <a:spLocks noGrp="1"/>
          </p:cNvSpPr>
          <p:nvPr>
            <p:ph type="title"/>
          </p:nvPr>
        </p:nvSpPr>
        <p:spPr>
          <a:xfrm>
            <a:off x="1097280" y="269351"/>
            <a:ext cx="10058400" cy="1450757"/>
          </a:xfrm>
        </p:spPr>
        <p:txBody>
          <a:bodyPr/>
          <a:lstStyle/>
          <a:p>
            <a:r>
              <a:rPr lang="en-IN" dirty="0"/>
              <a:t>Qt CI – settings / config screen 01</a:t>
            </a:r>
          </a:p>
        </p:txBody>
      </p:sp>
      <p:pic>
        <p:nvPicPr>
          <p:cNvPr id="4" name="Picture 3">
            <a:extLst>
              <a:ext uri="{FF2B5EF4-FFF2-40B4-BE49-F238E27FC236}">
                <a16:creationId xmlns:a16="http://schemas.microsoft.com/office/drawing/2014/main" id="{8607A62F-5BEE-45DA-95A2-C12CD10FAD81}"/>
              </a:ext>
            </a:extLst>
          </p:cNvPr>
          <p:cNvPicPr>
            <a:picLocks noChangeAspect="1"/>
          </p:cNvPicPr>
          <p:nvPr/>
        </p:nvPicPr>
        <p:blipFill>
          <a:blip r:embed="rId2"/>
          <a:stretch>
            <a:fillRect/>
          </a:stretch>
        </p:blipFill>
        <p:spPr>
          <a:xfrm>
            <a:off x="1189643" y="1911008"/>
            <a:ext cx="8260476" cy="3957022"/>
          </a:xfrm>
          <a:prstGeom prst="rect">
            <a:avLst/>
          </a:prstGeom>
        </p:spPr>
      </p:pic>
      <p:sp>
        <p:nvSpPr>
          <p:cNvPr id="5" name="Rectangle 4">
            <a:extLst>
              <a:ext uri="{FF2B5EF4-FFF2-40B4-BE49-F238E27FC236}">
                <a16:creationId xmlns:a16="http://schemas.microsoft.com/office/drawing/2014/main" id="{C8891219-F191-4A91-9F17-F685BEEE0BAE}"/>
              </a:ext>
            </a:extLst>
          </p:cNvPr>
          <p:cNvSpPr/>
          <p:nvPr/>
        </p:nvSpPr>
        <p:spPr>
          <a:xfrm>
            <a:off x="1403927" y="5643210"/>
            <a:ext cx="1801091" cy="166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200" b="1" dirty="0"/>
              <a:t>Qt CI</a:t>
            </a:r>
          </a:p>
        </p:txBody>
      </p:sp>
      <p:sp>
        <p:nvSpPr>
          <p:cNvPr id="6" name="Rectangle 5">
            <a:extLst>
              <a:ext uri="{FF2B5EF4-FFF2-40B4-BE49-F238E27FC236}">
                <a16:creationId xmlns:a16="http://schemas.microsoft.com/office/drawing/2014/main" id="{818EA342-2763-49B7-8FB5-2C8A46B186B4}"/>
              </a:ext>
            </a:extLst>
          </p:cNvPr>
          <p:cNvSpPr/>
          <p:nvPr/>
        </p:nvSpPr>
        <p:spPr>
          <a:xfrm>
            <a:off x="3417455" y="1976582"/>
            <a:ext cx="6032664" cy="3891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dirty="0">
                <a:solidFill>
                  <a:schemeClr val="tx1"/>
                </a:solidFill>
              </a:rPr>
              <a:t>Step 01 of 02.</a:t>
            </a:r>
          </a:p>
          <a:p>
            <a:endParaRPr lang="en-IN" sz="1400" dirty="0">
              <a:solidFill>
                <a:schemeClr val="tx1"/>
              </a:solidFill>
            </a:endParaRPr>
          </a:p>
          <a:p>
            <a:r>
              <a:rPr lang="en-IN" sz="1400" dirty="0">
                <a:solidFill>
                  <a:schemeClr val="tx1"/>
                </a:solidFill>
              </a:rPr>
              <a:t>Based on your project’s Git Config, we have autodetected the following, please edit if they are not correct. We are unable to automatically fetch your Gitlab token and NGROK token. Please fetch them manually and enter in the form below. Once done, click “TEST”</a:t>
            </a: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p:txBody>
      </p:sp>
      <p:sp>
        <p:nvSpPr>
          <p:cNvPr id="7" name="TextBox 6">
            <a:extLst>
              <a:ext uri="{FF2B5EF4-FFF2-40B4-BE49-F238E27FC236}">
                <a16:creationId xmlns:a16="http://schemas.microsoft.com/office/drawing/2014/main" id="{7E5AC526-801C-4762-807D-D8CD4389A058}"/>
              </a:ext>
            </a:extLst>
          </p:cNvPr>
          <p:cNvSpPr txBox="1"/>
          <p:nvPr/>
        </p:nvSpPr>
        <p:spPr>
          <a:xfrm>
            <a:off x="3417455" y="1963079"/>
            <a:ext cx="1188018" cy="307777"/>
          </a:xfrm>
          <a:prstGeom prst="rect">
            <a:avLst/>
          </a:prstGeom>
          <a:noFill/>
        </p:spPr>
        <p:txBody>
          <a:bodyPr wrap="none" rtlCol="0">
            <a:spAutoFit/>
          </a:bodyPr>
          <a:lstStyle/>
          <a:p>
            <a:r>
              <a:rPr lang="en-IN" sz="1400" b="1" dirty="0"/>
              <a:t>Qt CI Settings</a:t>
            </a:r>
          </a:p>
        </p:txBody>
      </p:sp>
      <p:cxnSp>
        <p:nvCxnSpPr>
          <p:cNvPr id="9" name="Straight Connector 8">
            <a:extLst>
              <a:ext uri="{FF2B5EF4-FFF2-40B4-BE49-F238E27FC236}">
                <a16:creationId xmlns:a16="http://schemas.microsoft.com/office/drawing/2014/main" id="{CB600E47-149F-46E0-87C1-8876476F4161}"/>
              </a:ext>
            </a:extLst>
          </p:cNvPr>
          <p:cNvCxnSpPr/>
          <p:nvPr/>
        </p:nvCxnSpPr>
        <p:spPr>
          <a:xfrm>
            <a:off x="3510951" y="2270856"/>
            <a:ext cx="5939168"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3" name="Table 7">
            <a:extLst>
              <a:ext uri="{FF2B5EF4-FFF2-40B4-BE49-F238E27FC236}">
                <a16:creationId xmlns:a16="http://schemas.microsoft.com/office/drawing/2014/main" id="{FE8E6469-4280-47B3-9AF9-9C46A8E54B53}"/>
              </a:ext>
            </a:extLst>
          </p:cNvPr>
          <p:cNvGraphicFramePr>
            <a:graphicFrameLocks noGrp="1"/>
          </p:cNvGraphicFramePr>
          <p:nvPr>
            <p:extLst>
              <p:ext uri="{D42A27DB-BD31-4B8C-83A1-F6EECF244321}">
                <p14:modId xmlns:p14="http://schemas.microsoft.com/office/powerpoint/2010/main" val="1357564530"/>
              </p:ext>
            </p:extLst>
          </p:nvPr>
        </p:nvGraphicFramePr>
        <p:xfrm>
          <a:off x="3510951" y="3748174"/>
          <a:ext cx="5939168" cy="1645920"/>
        </p:xfrm>
        <a:graphic>
          <a:graphicData uri="http://schemas.openxmlformats.org/drawingml/2006/table">
            <a:tbl>
              <a:tblPr firstRow="1" bandRow="1">
                <a:tableStyleId>{5C22544A-7EE6-4342-B048-85BDC9FD1C3A}</a:tableStyleId>
              </a:tblPr>
              <a:tblGrid>
                <a:gridCol w="2969584">
                  <a:extLst>
                    <a:ext uri="{9D8B030D-6E8A-4147-A177-3AD203B41FA5}">
                      <a16:colId xmlns:a16="http://schemas.microsoft.com/office/drawing/2014/main" val="3405463990"/>
                    </a:ext>
                  </a:extLst>
                </a:gridCol>
                <a:gridCol w="2969584">
                  <a:extLst>
                    <a:ext uri="{9D8B030D-6E8A-4147-A177-3AD203B41FA5}">
                      <a16:colId xmlns:a16="http://schemas.microsoft.com/office/drawing/2014/main" val="2460149422"/>
                    </a:ext>
                  </a:extLst>
                </a:gridCol>
              </a:tblGrid>
              <a:tr h="235688">
                <a:tc>
                  <a:txBody>
                    <a:bodyPr/>
                    <a:lstStyle/>
                    <a:p>
                      <a:r>
                        <a:rPr lang="en-IN" sz="1200" dirty="0"/>
                        <a:t>Key</a:t>
                      </a:r>
                    </a:p>
                  </a:txBody>
                  <a:tcPr/>
                </a:tc>
                <a:tc>
                  <a:txBody>
                    <a:bodyPr/>
                    <a:lstStyle/>
                    <a:p>
                      <a:r>
                        <a:rPr lang="en-IN" sz="1200" dirty="0"/>
                        <a:t>Value</a:t>
                      </a:r>
                    </a:p>
                  </a:txBody>
                  <a:tcPr/>
                </a:tc>
                <a:extLst>
                  <a:ext uri="{0D108BD9-81ED-4DB2-BD59-A6C34878D82A}">
                    <a16:rowId xmlns:a16="http://schemas.microsoft.com/office/drawing/2014/main" val="1239147328"/>
                  </a:ext>
                </a:extLst>
              </a:tr>
              <a:tr h="235688">
                <a:tc>
                  <a:txBody>
                    <a:bodyPr/>
                    <a:lstStyle/>
                    <a:p>
                      <a:r>
                        <a:rPr lang="en-IN" sz="1200" dirty="0"/>
                        <a:t>Gitlab URL</a:t>
                      </a:r>
                    </a:p>
                  </a:txBody>
                  <a:tcPr/>
                </a:tc>
                <a:tc>
                  <a:txBody>
                    <a:bodyPr/>
                    <a:lstStyle/>
                    <a:p>
                      <a:r>
                        <a:rPr lang="en-IN" sz="1200" dirty="0"/>
                        <a:t>https://git.qt.io</a:t>
                      </a:r>
                    </a:p>
                  </a:txBody>
                  <a:tcPr/>
                </a:tc>
                <a:extLst>
                  <a:ext uri="{0D108BD9-81ED-4DB2-BD59-A6C34878D82A}">
                    <a16:rowId xmlns:a16="http://schemas.microsoft.com/office/drawing/2014/main" val="1498846642"/>
                  </a:ext>
                </a:extLst>
              </a:tr>
              <a:tr h="235688">
                <a:tc>
                  <a:txBody>
                    <a:bodyPr/>
                    <a:lstStyle/>
                    <a:p>
                      <a:r>
                        <a:rPr lang="en-IN" sz="1200" dirty="0"/>
                        <a:t>Gitlab project path</a:t>
                      </a:r>
                    </a:p>
                  </a:txBody>
                  <a:tcPr/>
                </a:tc>
                <a:tc>
                  <a:txBody>
                    <a:bodyPr/>
                    <a:lstStyle/>
                    <a:p>
                      <a:r>
                        <a:rPr lang="en-IN" sz="1200" dirty="0"/>
                        <a:t>playground/</a:t>
                      </a:r>
                      <a:r>
                        <a:rPr lang="en-IN" sz="1200" dirty="0" err="1"/>
                        <a:t>qtcloud</a:t>
                      </a:r>
                      <a:endParaRPr lang="en-IN" sz="1200" dirty="0"/>
                    </a:p>
                  </a:txBody>
                  <a:tcPr/>
                </a:tc>
                <a:extLst>
                  <a:ext uri="{0D108BD9-81ED-4DB2-BD59-A6C34878D82A}">
                    <a16:rowId xmlns:a16="http://schemas.microsoft.com/office/drawing/2014/main" val="739113089"/>
                  </a:ext>
                </a:extLst>
              </a:tr>
              <a:tr h="235688">
                <a:tc>
                  <a:txBody>
                    <a:bodyPr/>
                    <a:lstStyle/>
                    <a:p>
                      <a:r>
                        <a:rPr lang="en-IN" sz="1200" dirty="0"/>
                        <a:t>Clone location</a:t>
                      </a:r>
                    </a:p>
                  </a:txBody>
                  <a:tcPr/>
                </a:tc>
                <a:tc>
                  <a:txBody>
                    <a:bodyPr/>
                    <a:lstStyle/>
                    <a:p>
                      <a:r>
                        <a:rPr lang="en-IN" sz="1200" dirty="0"/>
                        <a:t>C:\\Projects\\QtCloud</a:t>
                      </a:r>
                    </a:p>
                  </a:txBody>
                  <a:tcPr/>
                </a:tc>
                <a:extLst>
                  <a:ext uri="{0D108BD9-81ED-4DB2-BD59-A6C34878D82A}">
                    <a16:rowId xmlns:a16="http://schemas.microsoft.com/office/drawing/2014/main" val="1834084351"/>
                  </a:ext>
                </a:extLst>
              </a:tr>
              <a:tr h="235688">
                <a:tc>
                  <a:txBody>
                    <a:bodyPr/>
                    <a:lstStyle/>
                    <a:p>
                      <a:r>
                        <a:rPr lang="en-IN" sz="1200" dirty="0"/>
                        <a:t>Gitlab token</a:t>
                      </a:r>
                    </a:p>
                  </a:txBody>
                  <a:tcPr/>
                </a:tc>
                <a:tc>
                  <a:txBody>
                    <a:bodyPr/>
                    <a:lstStyle/>
                    <a:p>
                      <a:r>
                        <a:rPr lang="en-IN" sz="1200" dirty="0"/>
                        <a:t>&lt;click to obtain or learn how&gt;</a:t>
                      </a:r>
                    </a:p>
                  </a:txBody>
                  <a:tcPr/>
                </a:tc>
                <a:extLst>
                  <a:ext uri="{0D108BD9-81ED-4DB2-BD59-A6C34878D82A}">
                    <a16:rowId xmlns:a16="http://schemas.microsoft.com/office/drawing/2014/main" val="3678143358"/>
                  </a:ext>
                </a:extLst>
              </a:tr>
              <a:tr h="235688">
                <a:tc>
                  <a:txBody>
                    <a:bodyPr/>
                    <a:lstStyle/>
                    <a:p>
                      <a:r>
                        <a:rPr lang="en-IN" sz="1200" dirty="0"/>
                        <a:t>NGROK token</a:t>
                      </a:r>
                    </a:p>
                  </a:txBody>
                  <a:tcPr/>
                </a:tc>
                <a:tc>
                  <a:txBody>
                    <a:bodyPr/>
                    <a:lstStyle/>
                    <a:p>
                      <a:r>
                        <a:rPr lang="en-IN" sz="1200" dirty="0"/>
                        <a:t>&lt;click to obtain or learn how&gt;</a:t>
                      </a:r>
                    </a:p>
                  </a:txBody>
                  <a:tcPr/>
                </a:tc>
                <a:extLst>
                  <a:ext uri="{0D108BD9-81ED-4DB2-BD59-A6C34878D82A}">
                    <a16:rowId xmlns:a16="http://schemas.microsoft.com/office/drawing/2014/main" val="4031041394"/>
                  </a:ext>
                </a:extLst>
              </a:tr>
            </a:tbl>
          </a:graphicData>
        </a:graphic>
      </p:graphicFrame>
      <p:sp>
        <p:nvSpPr>
          <p:cNvPr id="8" name="Rectangle: Rounded Corners 7">
            <a:extLst>
              <a:ext uri="{FF2B5EF4-FFF2-40B4-BE49-F238E27FC236}">
                <a16:creationId xmlns:a16="http://schemas.microsoft.com/office/drawing/2014/main" id="{DAFDBC91-C0D2-4AA7-A6A1-3AE73E499A14}"/>
              </a:ext>
            </a:extLst>
          </p:cNvPr>
          <p:cNvSpPr/>
          <p:nvPr/>
        </p:nvSpPr>
        <p:spPr>
          <a:xfrm>
            <a:off x="3510951" y="5555411"/>
            <a:ext cx="1242204"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TEST</a:t>
            </a:r>
          </a:p>
        </p:txBody>
      </p:sp>
      <p:sp>
        <p:nvSpPr>
          <p:cNvPr id="10" name="Rectangle: Rounded Corners 9">
            <a:extLst>
              <a:ext uri="{FF2B5EF4-FFF2-40B4-BE49-F238E27FC236}">
                <a16:creationId xmlns:a16="http://schemas.microsoft.com/office/drawing/2014/main" id="{89DF4F58-DDB6-4E57-BB8A-E8A5A08E4ADC}"/>
              </a:ext>
            </a:extLst>
          </p:cNvPr>
          <p:cNvSpPr/>
          <p:nvPr/>
        </p:nvSpPr>
        <p:spPr>
          <a:xfrm>
            <a:off x="4932398" y="5555410"/>
            <a:ext cx="1242204"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SAVE</a:t>
            </a:r>
          </a:p>
        </p:txBody>
      </p:sp>
      <p:sp>
        <p:nvSpPr>
          <p:cNvPr id="11" name="TextBox 10">
            <a:extLst>
              <a:ext uri="{FF2B5EF4-FFF2-40B4-BE49-F238E27FC236}">
                <a16:creationId xmlns:a16="http://schemas.microsoft.com/office/drawing/2014/main" id="{26E171C1-58BD-40F4-A0D9-1212E86835E7}"/>
              </a:ext>
            </a:extLst>
          </p:cNvPr>
          <p:cNvSpPr txBox="1"/>
          <p:nvPr/>
        </p:nvSpPr>
        <p:spPr>
          <a:xfrm>
            <a:off x="10084279" y="1911008"/>
            <a:ext cx="1593652" cy="1785104"/>
          </a:xfrm>
          <a:prstGeom prst="rect">
            <a:avLst/>
          </a:prstGeom>
          <a:noFill/>
        </p:spPr>
        <p:txBody>
          <a:bodyPr wrap="square" rtlCol="0">
            <a:spAutoFit/>
          </a:bodyPr>
          <a:lstStyle/>
          <a:p>
            <a:r>
              <a:rPr lang="en-IN" sz="1000" b="1" dirty="0"/>
              <a:t>NOTE: Test should do the following:</a:t>
            </a:r>
          </a:p>
          <a:p>
            <a:endParaRPr lang="en-IN" sz="1000" dirty="0"/>
          </a:p>
          <a:p>
            <a:pPr marL="342900" indent="-342900">
              <a:buAutoNum type="arabicPeriod"/>
            </a:pPr>
            <a:r>
              <a:rPr lang="en-IN" sz="1000" dirty="0"/>
              <a:t>Create python </a:t>
            </a:r>
            <a:r>
              <a:rPr lang="en-IN" sz="1000" dirty="0" err="1"/>
              <a:t>venv</a:t>
            </a:r>
            <a:endParaRPr lang="en-IN" sz="1000" dirty="0"/>
          </a:p>
          <a:p>
            <a:pPr marL="342900" indent="-342900">
              <a:buAutoNum type="arabicPeriod"/>
            </a:pPr>
            <a:r>
              <a:rPr lang="en-IN" sz="1000" dirty="0"/>
              <a:t>Install relevant bindings to that </a:t>
            </a:r>
            <a:r>
              <a:rPr lang="en-IN" sz="1000" dirty="0" err="1"/>
              <a:t>venv</a:t>
            </a:r>
            <a:endParaRPr lang="en-IN" sz="1000" dirty="0"/>
          </a:p>
          <a:p>
            <a:pPr marL="342900" indent="-342900">
              <a:buAutoNum type="arabicPeriod"/>
            </a:pPr>
            <a:r>
              <a:rPr lang="en-IN" sz="1000" dirty="0"/>
              <a:t>Check that we can access </a:t>
            </a:r>
            <a:r>
              <a:rPr lang="en-IN" sz="1000" dirty="0" err="1"/>
              <a:t>gitlab</a:t>
            </a:r>
            <a:endParaRPr lang="en-IN" sz="1000" dirty="0"/>
          </a:p>
          <a:p>
            <a:pPr marL="342900" indent="-342900">
              <a:buAutoNum type="arabicPeriod"/>
            </a:pPr>
            <a:r>
              <a:rPr lang="en-IN" sz="1000" dirty="0"/>
              <a:t>Check that we can create </a:t>
            </a:r>
            <a:r>
              <a:rPr lang="en-IN" sz="1000" dirty="0" err="1"/>
              <a:t>ngrok</a:t>
            </a:r>
            <a:r>
              <a:rPr lang="en-IN" sz="1000" dirty="0"/>
              <a:t> token</a:t>
            </a:r>
          </a:p>
        </p:txBody>
      </p:sp>
    </p:spTree>
    <p:extLst>
      <p:ext uri="{BB962C8B-B14F-4D97-AF65-F5344CB8AC3E}">
        <p14:creationId xmlns:p14="http://schemas.microsoft.com/office/powerpoint/2010/main" val="1668570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4B428-9AC6-4B27-9862-D23C94425E81}"/>
              </a:ext>
            </a:extLst>
          </p:cNvPr>
          <p:cNvSpPr>
            <a:spLocks noGrp="1"/>
          </p:cNvSpPr>
          <p:nvPr>
            <p:ph type="title"/>
          </p:nvPr>
        </p:nvSpPr>
        <p:spPr/>
        <p:txBody>
          <a:bodyPr/>
          <a:lstStyle/>
          <a:p>
            <a:r>
              <a:rPr lang="en-IN" dirty="0"/>
              <a:t>Qt CI – settings / config screen 02</a:t>
            </a:r>
          </a:p>
        </p:txBody>
      </p:sp>
      <p:pic>
        <p:nvPicPr>
          <p:cNvPr id="4" name="Picture 3">
            <a:extLst>
              <a:ext uri="{FF2B5EF4-FFF2-40B4-BE49-F238E27FC236}">
                <a16:creationId xmlns:a16="http://schemas.microsoft.com/office/drawing/2014/main" id="{8607A62F-5BEE-45DA-95A2-C12CD10FAD81}"/>
              </a:ext>
            </a:extLst>
          </p:cNvPr>
          <p:cNvPicPr>
            <a:picLocks noChangeAspect="1"/>
          </p:cNvPicPr>
          <p:nvPr/>
        </p:nvPicPr>
        <p:blipFill>
          <a:blip r:embed="rId2"/>
          <a:stretch>
            <a:fillRect/>
          </a:stretch>
        </p:blipFill>
        <p:spPr>
          <a:xfrm>
            <a:off x="1189643" y="1911008"/>
            <a:ext cx="8260476" cy="3957022"/>
          </a:xfrm>
          <a:prstGeom prst="rect">
            <a:avLst/>
          </a:prstGeom>
        </p:spPr>
      </p:pic>
      <p:sp>
        <p:nvSpPr>
          <p:cNvPr id="5" name="Rectangle 4">
            <a:extLst>
              <a:ext uri="{FF2B5EF4-FFF2-40B4-BE49-F238E27FC236}">
                <a16:creationId xmlns:a16="http://schemas.microsoft.com/office/drawing/2014/main" id="{C8891219-F191-4A91-9F17-F685BEEE0BAE}"/>
              </a:ext>
            </a:extLst>
          </p:cNvPr>
          <p:cNvSpPr/>
          <p:nvPr/>
        </p:nvSpPr>
        <p:spPr>
          <a:xfrm>
            <a:off x="1403927" y="5643210"/>
            <a:ext cx="1801091" cy="166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200" b="1" dirty="0"/>
              <a:t>Qt CI</a:t>
            </a:r>
          </a:p>
        </p:txBody>
      </p:sp>
      <p:sp>
        <p:nvSpPr>
          <p:cNvPr id="6" name="Rectangle 5">
            <a:extLst>
              <a:ext uri="{FF2B5EF4-FFF2-40B4-BE49-F238E27FC236}">
                <a16:creationId xmlns:a16="http://schemas.microsoft.com/office/drawing/2014/main" id="{818EA342-2763-49B7-8FB5-2C8A46B186B4}"/>
              </a:ext>
            </a:extLst>
          </p:cNvPr>
          <p:cNvSpPr/>
          <p:nvPr/>
        </p:nvSpPr>
        <p:spPr>
          <a:xfrm>
            <a:off x="3417455" y="1976582"/>
            <a:ext cx="6032664" cy="3891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dirty="0">
                <a:solidFill>
                  <a:schemeClr val="tx1"/>
                </a:solidFill>
              </a:rPr>
              <a:t>Step 02 of 02.</a:t>
            </a:r>
          </a:p>
          <a:p>
            <a:endParaRPr lang="en-IN" sz="1400" dirty="0">
              <a:solidFill>
                <a:schemeClr val="tx1"/>
              </a:solidFill>
            </a:endParaRPr>
          </a:p>
          <a:p>
            <a:r>
              <a:rPr lang="en-IN" sz="1400" dirty="0">
                <a:solidFill>
                  <a:schemeClr val="tx1"/>
                </a:solidFill>
              </a:rPr>
              <a:t>Everything looks good.</a:t>
            </a:r>
          </a:p>
          <a:p>
            <a:endParaRPr lang="en-IN" sz="1400" dirty="0">
              <a:solidFill>
                <a:schemeClr val="tx1"/>
              </a:solidFill>
            </a:endParaRPr>
          </a:p>
          <a:p>
            <a:pPr marL="342900" indent="-342900">
              <a:buAutoNum type="arabicPeriod"/>
            </a:pPr>
            <a:r>
              <a:rPr lang="en-IN" sz="1400" dirty="0">
                <a:solidFill>
                  <a:schemeClr val="tx1"/>
                </a:solidFill>
              </a:rPr>
              <a:t>Access Gitlab via REST API – OK</a:t>
            </a:r>
          </a:p>
          <a:p>
            <a:pPr marL="342900" indent="-342900">
              <a:buAutoNum type="arabicPeriod"/>
            </a:pPr>
            <a:r>
              <a:rPr lang="en-IN" sz="1400" dirty="0">
                <a:solidFill>
                  <a:schemeClr val="tx1"/>
                </a:solidFill>
              </a:rPr>
              <a:t>Identify your project and obtain project ID – OK</a:t>
            </a:r>
          </a:p>
          <a:p>
            <a:pPr marL="342900" indent="-342900">
              <a:buAutoNum type="arabicPeriod"/>
            </a:pPr>
            <a:r>
              <a:rPr lang="en-IN" sz="1400" dirty="0">
                <a:solidFill>
                  <a:schemeClr val="tx1"/>
                </a:solidFill>
              </a:rPr>
              <a:t>Able to create webhook on your project – OK</a:t>
            </a:r>
          </a:p>
          <a:p>
            <a:pPr marL="342900" indent="-342900">
              <a:buAutoNum type="arabicPeriod"/>
            </a:pPr>
            <a:r>
              <a:rPr lang="en-IN" sz="1400" dirty="0">
                <a:solidFill>
                  <a:schemeClr val="tx1"/>
                </a:solidFill>
              </a:rPr>
              <a:t>Able to create a NGROK tunnel – OK</a:t>
            </a:r>
          </a:p>
          <a:p>
            <a:pPr marL="342900" indent="-342900">
              <a:buAutoNum type="arabicPeriod"/>
            </a:pPr>
            <a:endParaRPr lang="en-IN" sz="1400" dirty="0">
              <a:solidFill>
                <a:schemeClr val="tx1"/>
              </a:solidFill>
            </a:endParaRPr>
          </a:p>
          <a:p>
            <a:r>
              <a:rPr lang="en-IN" sz="1400" dirty="0">
                <a:solidFill>
                  <a:schemeClr val="tx1"/>
                </a:solidFill>
              </a:rPr>
              <a:t>Do you want to start this CI server every time you open this project? </a:t>
            </a:r>
          </a:p>
          <a:p>
            <a:endParaRPr lang="en-IN" sz="1400" dirty="0">
              <a:solidFill>
                <a:schemeClr val="tx1"/>
              </a:solidFill>
            </a:endParaRPr>
          </a:p>
          <a:p>
            <a:r>
              <a:rPr lang="en-IN" sz="1400" dirty="0">
                <a:solidFill>
                  <a:schemeClr val="tx1"/>
                </a:solidFill>
              </a:rPr>
              <a:t>[  ] Yes				[  ] No</a:t>
            </a:r>
          </a:p>
        </p:txBody>
      </p:sp>
      <p:sp>
        <p:nvSpPr>
          <p:cNvPr id="7" name="TextBox 6">
            <a:extLst>
              <a:ext uri="{FF2B5EF4-FFF2-40B4-BE49-F238E27FC236}">
                <a16:creationId xmlns:a16="http://schemas.microsoft.com/office/drawing/2014/main" id="{7E5AC526-801C-4762-807D-D8CD4389A058}"/>
              </a:ext>
            </a:extLst>
          </p:cNvPr>
          <p:cNvSpPr txBox="1"/>
          <p:nvPr/>
        </p:nvSpPr>
        <p:spPr>
          <a:xfrm>
            <a:off x="3417455" y="1963079"/>
            <a:ext cx="1188018" cy="307777"/>
          </a:xfrm>
          <a:prstGeom prst="rect">
            <a:avLst/>
          </a:prstGeom>
          <a:noFill/>
        </p:spPr>
        <p:txBody>
          <a:bodyPr wrap="none" rtlCol="0">
            <a:spAutoFit/>
          </a:bodyPr>
          <a:lstStyle/>
          <a:p>
            <a:r>
              <a:rPr lang="en-IN" sz="1400" b="1" dirty="0"/>
              <a:t>Qt CI Settings</a:t>
            </a:r>
          </a:p>
        </p:txBody>
      </p:sp>
      <p:cxnSp>
        <p:nvCxnSpPr>
          <p:cNvPr id="9" name="Straight Connector 8">
            <a:extLst>
              <a:ext uri="{FF2B5EF4-FFF2-40B4-BE49-F238E27FC236}">
                <a16:creationId xmlns:a16="http://schemas.microsoft.com/office/drawing/2014/main" id="{CB600E47-149F-46E0-87C1-8876476F4161}"/>
              </a:ext>
            </a:extLst>
          </p:cNvPr>
          <p:cNvCxnSpPr/>
          <p:nvPr/>
        </p:nvCxnSpPr>
        <p:spPr>
          <a:xfrm>
            <a:off x="3510951" y="2270856"/>
            <a:ext cx="593916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Rectangle: Rounded Corners 7">
            <a:extLst>
              <a:ext uri="{FF2B5EF4-FFF2-40B4-BE49-F238E27FC236}">
                <a16:creationId xmlns:a16="http://schemas.microsoft.com/office/drawing/2014/main" id="{DAFDBC91-C0D2-4AA7-A6A1-3AE73E499A14}"/>
              </a:ext>
            </a:extLst>
          </p:cNvPr>
          <p:cNvSpPr/>
          <p:nvPr/>
        </p:nvSpPr>
        <p:spPr>
          <a:xfrm>
            <a:off x="3510951" y="5555411"/>
            <a:ext cx="1242204"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SAVE</a:t>
            </a:r>
          </a:p>
        </p:txBody>
      </p:sp>
      <p:sp>
        <p:nvSpPr>
          <p:cNvPr id="10" name="Rectangle: Rounded Corners 9">
            <a:extLst>
              <a:ext uri="{FF2B5EF4-FFF2-40B4-BE49-F238E27FC236}">
                <a16:creationId xmlns:a16="http://schemas.microsoft.com/office/drawing/2014/main" id="{89DF4F58-DDB6-4E57-BB8A-E8A5A08E4ADC}"/>
              </a:ext>
            </a:extLst>
          </p:cNvPr>
          <p:cNvSpPr/>
          <p:nvPr/>
        </p:nvSpPr>
        <p:spPr>
          <a:xfrm>
            <a:off x="4932398" y="5555410"/>
            <a:ext cx="2218900"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Start server now</a:t>
            </a:r>
          </a:p>
        </p:txBody>
      </p:sp>
      <p:sp>
        <p:nvSpPr>
          <p:cNvPr id="11" name="TextBox 10">
            <a:extLst>
              <a:ext uri="{FF2B5EF4-FFF2-40B4-BE49-F238E27FC236}">
                <a16:creationId xmlns:a16="http://schemas.microsoft.com/office/drawing/2014/main" id="{3DCD22E9-F4D1-4A75-9719-446F40B175B4}"/>
              </a:ext>
            </a:extLst>
          </p:cNvPr>
          <p:cNvSpPr txBox="1"/>
          <p:nvPr/>
        </p:nvSpPr>
        <p:spPr>
          <a:xfrm>
            <a:off x="10084279" y="1911008"/>
            <a:ext cx="1593652" cy="1477328"/>
          </a:xfrm>
          <a:prstGeom prst="rect">
            <a:avLst/>
          </a:prstGeom>
          <a:noFill/>
        </p:spPr>
        <p:txBody>
          <a:bodyPr wrap="square" rtlCol="0">
            <a:spAutoFit/>
          </a:bodyPr>
          <a:lstStyle/>
          <a:p>
            <a:r>
              <a:rPr lang="en-IN" sz="1000" b="1" dirty="0"/>
              <a:t>NOTE: Save the ENV file</a:t>
            </a:r>
          </a:p>
          <a:p>
            <a:endParaRPr lang="en-IN" sz="1000" dirty="0"/>
          </a:p>
          <a:p>
            <a:pPr marL="228600" indent="-228600">
              <a:buAutoNum type="arabicPeriod"/>
            </a:pPr>
            <a:r>
              <a:rPr lang="en-IN" sz="1000" dirty="0"/>
              <a:t>Store .env file in the qt creator folder where scripts are located.</a:t>
            </a:r>
          </a:p>
          <a:p>
            <a:pPr marL="228600" indent="-228600">
              <a:buAutoNum type="arabicPeriod"/>
            </a:pPr>
            <a:r>
              <a:rPr lang="en-IN" sz="1000" dirty="0"/>
              <a:t>Start server should then execute “python run.py” to run the server.</a:t>
            </a:r>
          </a:p>
        </p:txBody>
      </p:sp>
    </p:spTree>
    <p:extLst>
      <p:ext uri="{BB962C8B-B14F-4D97-AF65-F5344CB8AC3E}">
        <p14:creationId xmlns:p14="http://schemas.microsoft.com/office/powerpoint/2010/main" val="669323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4B428-9AC6-4B27-9862-D23C94425E81}"/>
              </a:ext>
            </a:extLst>
          </p:cNvPr>
          <p:cNvSpPr>
            <a:spLocks noGrp="1"/>
          </p:cNvSpPr>
          <p:nvPr>
            <p:ph type="title"/>
          </p:nvPr>
        </p:nvSpPr>
        <p:spPr/>
        <p:txBody>
          <a:bodyPr/>
          <a:lstStyle/>
          <a:p>
            <a:r>
              <a:rPr lang="en-IN" dirty="0"/>
              <a:t>Qt CI – settings / configured, not running</a:t>
            </a:r>
          </a:p>
        </p:txBody>
      </p:sp>
      <p:pic>
        <p:nvPicPr>
          <p:cNvPr id="4" name="Picture 3">
            <a:extLst>
              <a:ext uri="{FF2B5EF4-FFF2-40B4-BE49-F238E27FC236}">
                <a16:creationId xmlns:a16="http://schemas.microsoft.com/office/drawing/2014/main" id="{8607A62F-5BEE-45DA-95A2-C12CD10FAD81}"/>
              </a:ext>
            </a:extLst>
          </p:cNvPr>
          <p:cNvPicPr>
            <a:picLocks noChangeAspect="1"/>
          </p:cNvPicPr>
          <p:nvPr/>
        </p:nvPicPr>
        <p:blipFill>
          <a:blip r:embed="rId2"/>
          <a:stretch>
            <a:fillRect/>
          </a:stretch>
        </p:blipFill>
        <p:spPr>
          <a:xfrm>
            <a:off x="1189643" y="1911008"/>
            <a:ext cx="8260476" cy="3957022"/>
          </a:xfrm>
          <a:prstGeom prst="rect">
            <a:avLst/>
          </a:prstGeom>
        </p:spPr>
      </p:pic>
      <p:sp>
        <p:nvSpPr>
          <p:cNvPr id="5" name="Rectangle 4">
            <a:extLst>
              <a:ext uri="{FF2B5EF4-FFF2-40B4-BE49-F238E27FC236}">
                <a16:creationId xmlns:a16="http://schemas.microsoft.com/office/drawing/2014/main" id="{C8891219-F191-4A91-9F17-F685BEEE0BAE}"/>
              </a:ext>
            </a:extLst>
          </p:cNvPr>
          <p:cNvSpPr/>
          <p:nvPr/>
        </p:nvSpPr>
        <p:spPr>
          <a:xfrm>
            <a:off x="1403927" y="5643210"/>
            <a:ext cx="1801091" cy="166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200" b="1" dirty="0"/>
              <a:t>Qt CI</a:t>
            </a:r>
          </a:p>
        </p:txBody>
      </p:sp>
      <p:sp>
        <p:nvSpPr>
          <p:cNvPr id="6" name="Rectangle 5">
            <a:extLst>
              <a:ext uri="{FF2B5EF4-FFF2-40B4-BE49-F238E27FC236}">
                <a16:creationId xmlns:a16="http://schemas.microsoft.com/office/drawing/2014/main" id="{818EA342-2763-49B7-8FB5-2C8A46B186B4}"/>
              </a:ext>
            </a:extLst>
          </p:cNvPr>
          <p:cNvSpPr/>
          <p:nvPr/>
        </p:nvSpPr>
        <p:spPr>
          <a:xfrm>
            <a:off x="3417455" y="1976582"/>
            <a:ext cx="6032664" cy="3891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IN" sz="1400" dirty="0">
              <a:solidFill>
                <a:schemeClr val="tx1"/>
              </a:solidFill>
            </a:endParaRPr>
          </a:p>
          <a:p>
            <a:endParaRPr lang="en-IN" sz="1400" dirty="0">
              <a:solidFill>
                <a:schemeClr val="tx1"/>
              </a:solidFill>
            </a:endParaRPr>
          </a:p>
          <a:p>
            <a:r>
              <a:rPr lang="en-IN" sz="1400" dirty="0">
                <a:solidFill>
                  <a:schemeClr val="tx1"/>
                </a:solidFill>
              </a:rPr>
              <a:t>Server is configured but not running.</a:t>
            </a: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a:p>
            <a:r>
              <a:rPr lang="en-IN" sz="1400" dirty="0">
                <a:solidFill>
                  <a:schemeClr val="tx1"/>
                </a:solidFill>
              </a:rPr>
              <a:t>Do you want to start this CI server every time you open this project? </a:t>
            </a:r>
          </a:p>
          <a:p>
            <a:endParaRPr lang="en-IN" sz="1400" dirty="0">
              <a:solidFill>
                <a:schemeClr val="tx1"/>
              </a:solidFill>
            </a:endParaRPr>
          </a:p>
          <a:p>
            <a:r>
              <a:rPr lang="en-IN" sz="1400" dirty="0">
                <a:solidFill>
                  <a:schemeClr val="tx1"/>
                </a:solidFill>
              </a:rPr>
              <a:t>[  ] Yes				[  ] No</a:t>
            </a:r>
          </a:p>
          <a:p>
            <a:endParaRPr lang="en-IN" sz="1400" dirty="0">
              <a:solidFill>
                <a:schemeClr val="tx1"/>
              </a:solidFill>
            </a:endParaRPr>
          </a:p>
          <a:p>
            <a:endParaRPr lang="en-IN" sz="1400" dirty="0">
              <a:solidFill>
                <a:schemeClr val="tx1"/>
              </a:solidFill>
            </a:endParaRPr>
          </a:p>
        </p:txBody>
      </p:sp>
      <p:sp>
        <p:nvSpPr>
          <p:cNvPr id="7" name="TextBox 6">
            <a:extLst>
              <a:ext uri="{FF2B5EF4-FFF2-40B4-BE49-F238E27FC236}">
                <a16:creationId xmlns:a16="http://schemas.microsoft.com/office/drawing/2014/main" id="{7E5AC526-801C-4762-807D-D8CD4389A058}"/>
              </a:ext>
            </a:extLst>
          </p:cNvPr>
          <p:cNvSpPr txBox="1"/>
          <p:nvPr/>
        </p:nvSpPr>
        <p:spPr>
          <a:xfrm>
            <a:off x="3417455" y="1963079"/>
            <a:ext cx="1188018" cy="307777"/>
          </a:xfrm>
          <a:prstGeom prst="rect">
            <a:avLst/>
          </a:prstGeom>
          <a:noFill/>
        </p:spPr>
        <p:txBody>
          <a:bodyPr wrap="none" rtlCol="0">
            <a:spAutoFit/>
          </a:bodyPr>
          <a:lstStyle/>
          <a:p>
            <a:r>
              <a:rPr lang="en-IN" sz="1400" b="1" dirty="0"/>
              <a:t>Qt CI Settings</a:t>
            </a:r>
          </a:p>
        </p:txBody>
      </p:sp>
      <p:cxnSp>
        <p:nvCxnSpPr>
          <p:cNvPr id="9" name="Straight Connector 8">
            <a:extLst>
              <a:ext uri="{FF2B5EF4-FFF2-40B4-BE49-F238E27FC236}">
                <a16:creationId xmlns:a16="http://schemas.microsoft.com/office/drawing/2014/main" id="{CB600E47-149F-46E0-87C1-8876476F4161}"/>
              </a:ext>
            </a:extLst>
          </p:cNvPr>
          <p:cNvCxnSpPr/>
          <p:nvPr/>
        </p:nvCxnSpPr>
        <p:spPr>
          <a:xfrm>
            <a:off x="3510951" y="2270856"/>
            <a:ext cx="593916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89DF4F58-DDB6-4E57-BB8A-E8A5A08E4ADC}"/>
              </a:ext>
            </a:extLst>
          </p:cNvPr>
          <p:cNvSpPr/>
          <p:nvPr/>
        </p:nvSpPr>
        <p:spPr>
          <a:xfrm>
            <a:off x="3510951" y="2958859"/>
            <a:ext cx="2218900"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Start server now</a:t>
            </a:r>
          </a:p>
        </p:txBody>
      </p:sp>
      <p:sp>
        <p:nvSpPr>
          <p:cNvPr id="11" name="Rectangle: Rounded Corners 10">
            <a:extLst>
              <a:ext uri="{FF2B5EF4-FFF2-40B4-BE49-F238E27FC236}">
                <a16:creationId xmlns:a16="http://schemas.microsoft.com/office/drawing/2014/main" id="{2B5F065F-F0AC-46CF-860B-87D587B71FAC}"/>
              </a:ext>
            </a:extLst>
          </p:cNvPr>
          <p:cNvSpPr/>
          <p:nvPr/>
        </p:nvSpPr>
        <p:spPr>
          <a:xfrm>
            <a:off x="3510951" y="4413444"/>
            <a:ext cx="1242204"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SAVE</a:t>
            </a:r>
          </a:p>
        </p:txBody>
      </p:sp>
      <p:sp>
        <p:nvSpPr>
          <p:cNvPr id="12" name="Rectangle: Rounded Corners 11">
            <a:extLst>
              <a:ext uri="{FF2B5EF4-FFF2-40B4-BE49-F238E27FC236}">
                <a16:creationId xmlns:a16="http://schemas.microsoft.com/office/drawing/2014/main" id="{6A28229A-5281-4E44-9589-66205519E707}"/>
              </a:ext>
            </a:extLst>
          </p:cNvPr>
          <p:cNvSpPr/>
          <p:nvPr/>
        </p:nvSpPr>
        <p:spPr>
          <a:xfrm>
            <a:off x="5823347" y="2958858"/>
            <a:ext cx="2218900"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Edit configuration</a:t>
            </a:r>
          </a:p>
        </p:txBody>
      </p:sp>
    </p:spTree>
    <p:extLst>
      <p:ext uri="{BB962C8B-B14F-4D97-AF65-F5344CB8AC3E}">
        <p14:creationId xmlns:p14="http://schemas.microsoft.com/office/powerpoint/2010/main" val="3948657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4B428-9AC6-4B27-9862-D23C94425E81}"/>
              </a:ext>
            </a:extLst>
          </p:cNvPr>
          <p:cNvSpPr>
            <a:spLocks noGrp="1"/>
          </p:cNvSpPr>
          <p:nvPr>
            <p:ph type="title"/>
          </p:nvPr>
        </p:nvSpPr>
        <p:spPr/>
        <p:txBody>
          <a:bodyPr/>
          <a:lstStyle/>
          <a:p>
            <a:r>
              <a:rPr lang="en-IN" dirty="0"/>
              <a:t>Qt CI – settings / configured, running</a:t>
            </a:r>
          </a:p>
        </p:txBody>
      </p:sp>
      <p:pic>
        <p:nvPicPr>
          <p:cNvPr id="4" name="Picture 3">
            <a:extLst>
              <a:ext uri="{FF2B5EF4-FFF2-40B4-BE49-F238E27FC236}">
                <a16:creationId xmlns:a16="http://schemas.microsoft.com/office/drawing/2014/main" id="{8607A62F-5BEE-45DA-95A2-C12CD10FAD81}"/>
              </a:ext>
            </a:extLst>
          </p:cNvPr>
          <p:cNvPicPr>
            <a:picLocks noChangeAspect="1"/>
          </p:cNvPicPr>
          <p:nvPr/>
        </p:nvPicPr>
        <p:blipFill>
          <a:blip r:embed="rId2"/>
          <a:stretch>
            <a:fillRect/>
          </a:stretch>
        </p:blipFill>
        <p:spPr>
          <a:xfrm>
            <a:off x="1189643" y="1911008"/>
            <a:ext cx="8260476" cy="3957022"/>
          </a:xfrm>
          <a:prstGeom prst="rect">
            <a:avLst/>
          </a:prstGeom>
        </p:spPr>
      </p:pic>
      <p:sp>
        <p:nvSpPr>
          <p:cNvPr id="5" name="Rectangle 4">
            <a:extLst>
              <a:ext uri="{FF2B5EF4-FFF2-40B4-BE49-F238E27FC236}">
                <a16:creationId xmlns:a16="http://schemas.microsoft.com/office/drawing/2014/main" id="{C8891219-F191-4A91-9F17-F685BEEE0BAE}"/>
              </a:ext>
            </a:extLst>
          </p:cNvPr>
          <p:cNvSpPr/>
          <p:nvPr/>
        </p:nvSpPr>
        <p:spPr>
          <a:xfrm>
            <a:off x="1403927" y="5643210"/>
            <a:ext cx="1801091" cy="166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200" b="1" dirty="0"/>
              <a:t>Qt CI</a:t>
            </a:r>
          </a:p>
        </p:txBody>
      </p:sp>
      <p:sp>
        <p:nvSpPr>
          <p:cNvPr id="6" name="Rectangle 5">
            <a:extLst>
              <a:ext uri="{FF2B5EF4-FFF2-40B4-BE49-F238E27FC236}">
                <a16:creationId xmlns:a16="http://schemas.microsoft.com/office/drawing/2014/main" id="{818EA342-2763-49B7-8FB5-2C8A46B186B4}"/>
              </a:ext>
            </a:extLst>
          </p:cNvPr>
          <p:cNvSpPr/>
          <p:nvPr/>
        </p:nvSpPr>
        <p:spPr>
          <a:xfrm>
            <a:off x="3417455" y="1976582"/>
            <a:ext cx="6032664" cy="3891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IN" sz="1400" dirty="0">
              <a:solidFill>
                <a:schemeClr val="tx1"/>
              </a:solidFill>
            </a:endParaRPr>
          </a:p>
          <a:p>
            <a:endParaRPr lang="en-IN" sz="1400" dirty="0">
              <a:solidFill>
                <a:schemeClr val="tx1"/>
              </a:solidFill>
            </a:endParaRPr>
          </a:p>
          <a:p>
            <a:r>
              <a:rPr lang="en-IN" sz="1400" dirty="0">
                <a:solidFill>
                  <a:schemeClr val="tx1"/>
                </a:solidFill>
              </a:rPr>
              <a:t>Server is configured and running.</a:t>
            </a:r>
          </a:p>
          <a:p>
            <a:endParaRPr lang="en-IN" sz="1400" dirty="0">
              <a:solidFill>
                <a:schemeClr val="tx1"/>
              </a:solidFill>
            </a:endParaRPr>
          </a:p>
          <a:p>
            <a:endParaRPr lang="en-IN" sz="1400" dirty="0">
              <a:solidFill>
                <a:schemeClr val="tx1"/>
              </a:solidFill>
            </a:endParaRPr>
          </a:p>
          <a:p>
            <a:endParaRPr lang="en-IN" sz="1400" dirty="0">
              <a:solidFill>
                <a:schemeClr val="tx1"/>
              </a:solidFill>
            </a:endParaRPr>
          </a:p>
          <a:p>
            <a:r>
              <a:rPr lang="en-IN" sz="1400" dirty="0">
                <a:solidFill>
                  <a:schemeClr val="tx1"/>
                </a:solidFill>
              </a:rPr>
              <a:t>Or visit </a:t>
            </a:r>
            <a:r>
              <a:rPr lang="en-IN" sz="1400" dirty="0">
                <a:solidFill>
                  <a:schemeClr val="tx1"/>
                </a:solidFill>
                <a:hlinkClick r:id="rId3"/>
              </a:rPr>
              <a:t>http://localhost:8086</a:t>
            </a:r>
            <a:endParaRPr lang="en-IN" sz="1400" dirty="0">
              <a:solidFill>
                <a:schemeClr val="tx1"/>
              </a:solidFill>
            </a:endParaRPr>
          </a:p>
          <a:p>
            <a:endParaRPr lang="en-IN" sz="1400" dirty="0">
              <a:solidFill>
                <a:schemeClr val="tx1"/>
              </a:solidFill>
            </a:endParaRPr>
          </a:p>
        </p:txBody>
      </p:sp>
      <p:sp>
        <p:nvSpPr>
          <p:cNvPr id="7" name="TextBox 6">
            <a:extLst>
              <a:ext uri="{FF2B5EF4-FFF2-40B4-BE49-F238E27FC236}">
                <a16:creationId xmlns:a16="http://schemas.microsoft.com/office/drawing/2014/main" id="{7E5AC526-801C-4762-807D-D8CD4389A058}"/>
              </a:ext>
            </a:extLst>
          </p:cNvPr>
          <p:cNvSpPr txBox="1"/>
          <p:nvPr/>
        </p:nvSpPr>
        <p:spPr>
          <a:xfrm>
            <a:off x="3417455" y="1963079"/>
            <a:ext cx="1188018" cy="307777"/>
          </a:xfrm>
          <a:prstGeom prst="rect">
            <a:avLst/>
          </a:prstGeom>
          <a:noFill/>
        </p:spPr>
        <p:txBody>
          <a:bodyPr wrap="none" rtlCol="0">
            <a:spAutoFit/>
          </a:bodyPr>
          <a:lstStyle/>
          <a:p>
            <a:r>
              <a:rPr lang="en-IN" sz="1400" b="1" dirty="0"/>
              <a:t>Qt CI Settings</a:t>
            </a:r>
          </a:p>
        </p:txBody>
      </p:sp>
      <p:cxnSp>
        <p:nvCxnSpPr>
          <p:cNvPr id="9" name="Straight Connector 8">
            <a:extLst>
              <a:ext uri="{FF2B5EF4-FFF2-40B4-BE49-F238E27FC236}">
                <a16:creationId xmlns:a16="http://schemas.microsoft.com/office/drawing/2014/main" id="{CB600E47-149F-46E0-87C1-8876476F4161}"/>
              </a:ext>
            </a:extLst>
          </p:cNvPr>
          <p:cNvCxnSpPr/>
          <p:nvPr/>
        </p:nvCxnSpPr>
        <p:spPr>
          <a:xfrm>
            <a:off x="3510951" y="2270856"/>
            <a:ext cx="593916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89DF4F58-DDB6-4E57-BB8A-E8A5A08E4ADC}"/>
              </a:ext>
            </a:extLst>
          </p:cNvPr>
          <p:cNvSpPr/>
          <p:nvPr/>
        </p:nvSpPr>
        <p:spPr>
          <a:xfrm>
            <a:off x="3510951" y="2958859"/>
            <a:ext cx="2218900"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View dashboard</a:t>
            </a:r>
          </a:p>
        </p:txBody>
      </p:sp>
      <p:sp>
        <p:nvSpPr>
          <p:cNvPr id="12" name="Rectangle: Rounded Corners 11">
            <a:extLst>
              <a:ext uri="{FF2B5EF4-FFF2-40B4-BE49-F238E27FC236}">
                <a16:creationId xmlns:a16="http://schemas.microsoft.com/office/drawing/2014/main" id="{4DBE3420-FE4F-4666-AD8E-99894B86AF58}"/>
              </a:ext>
            </a:extLst>
          </p:cNvPr>
          <p:cNvSpPr/>
          <p:nvPr/>
        </p:nvSpPr>
        <p:spPr>
          <a:xfrm>
            <a:off x="5942288" y="2958858"/>
            <a:ext cx="2218900"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View logs</a:t>
            </a:r>
          </a:p>
        </p:txBody>
      </p:sp>
      <p:sp>
        <p:nvSpPr>
          <p:cNvPr id="13" name="TextBox 12">
            <a:extLst>
              <a:ext uri="{FF2B5EF4-FFF2-40B4-BE49-F238E27FC236}">
                <a16:creationId xmlns:a16="http://schemas.microsoft.com/office/drawing/2014/main" id="{A503EB89-34C4-45D2-A04D-F18143F8DC01}"/>
              </a:ext>
            </a:extLst>
          </p:cNvPr>
          <p:cNvSpPr txBox="1"/>
          <p:nvPr/>
        </p:nvSpPr>
        <p:spPr>
          <a:xfrm>
            <a:off x="10084279" y="1911008"/>
            <a:ext cx="1593652" cy="1015663"/>
          </a:xfrm>
          <a:prstGeom prst="rect">
            <a:avLst/>
          </a:prstGeom>
          <a:noFill/>
        </p:spPr>
        <p:txBody>
          <a:bodyPr wrap="square" rtlCol="0">
            <a:spAutoFit/>
          </a:bodyPr>
          <a:lstStyle/>
          <a:p>
            <a:r>
              <a:rPr lang="en-IN" sz="1000" b="1" dirty="0"/>
              <a:t>NOTE:</a:t>
            </a:r>
          </a:p>
          <a:p>
            <a:endParaRPr lang="en-IN" sz="1000" dirty="0"/>
          </a:p>
          <a:p>
            <a:pPr marL="228600" indent="-228600">
              <a:buAutoNum type="arabicPeriod"/>
            </a:pPr>
            <a:r>
              <a:rPr lang="en-IN" sz="1000" dirty="0"/>
              <a:t>View logs  should show logs from the process “python run.py”</a:t>
            </a:r>
          </a:p>
        </p:txBody>
      </p:sp>
      <p:sp>
        <p:nvSpPr>
          <p:cNvPr id="11" name="Rectangle: Rounded Corners 10">
            <a:extLst>
              <a:ext uri="{FF2B5EF4-FFF2-40B4-BE49-F238E27FC236}">
                <a16:creationId xmlns:a16="http://schemas.microsoft.com/office/drawing/2014/main" id="{3A41DBC7-7BD0-4404-8D71-E66C26DFACF9}"/>
              </a:ext>
            </a:extLst>
          </p:cNvPr>
          <p:cNvSpPr/>
          <p:nvPr/>
        </p:nvSpPr>
        <p:spPr>
          <a:xfrm>
            <a:off x="3510951" y="4142136"/>
            <a:ext cx="2218900"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Stop server</a:t>
            </a:r>
          </a:p>
        </p:txBody>
      </p:sp>
      <p:sp>
        <p:nvSpPr>
          <p:cNvPr id="14" name="Rectangle: Rounded Corners 13">
            <a:extLst>
              <a:ext uri="{FF2B5EF4-FFF2-40B4-BE49-F238E27FC236}">
                <a16:creationId xmlns:a16="http://schemas.microsoft.com/office/drawing/2014/main" id="{2D36A465-E3AB-400C-8CC9-35023CD4EE36}"/>
              </a:ext>
            </a:extLst>
          </p:cNvPr>
          <p:cNvSpPr/>
          <p:nvPr/>
        </p:nvSpPr>
        <p:spPr>
          <a:xfrm>
            <a:off x="5942288" y="4142136"/>
            <a:ext cx="2218900" cy="254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Edit configuration</a:t>
            </a:r>
          </a:p>
        </p:txBody>
      </p:sp>
    </p:spTree>
    <p:extLst>
      <p:ext uri="{BB962C8B-B14F-4D97-AF65-F5344CB8AC3E}">
        <p14:creationId xmlns:p14="http://schemas.microsoft.com/office/powerpoint/2010/main" val="1472301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6EEA1-275A-4635-B5C5-9D13C93F673E}"/>
              </a:ext>
            </a:extLst>
          </p:cNvPr>
          <p:cNvSpPr>
            <a:spLocks noGrp="1"/>
          </p:cNvSpPr>
          <p:nvPr>
            <p:ph type="title"/>
          </p:nvPr>
        </p:nvSpPr>
        <p:spPr/>
        <p:txBody>
          <a:bodyPr/>
          <a:lstStyle/>
          <a:p>
            <a:endParaRPr lang="en-IN" dirty="0"/>
          </a:p>
        </p:txBody>
      </p:sp>
      <p:pic>
        <p:nvPicPr>
          <p:cNvPr id="5" name="Picture 4">
            <a:extLst>
              <a:ext uri="{FF2B5EF4-FFF2-40B4-BE49-F238E27FC236}">
                <a16:creationId xmlns:a16="http://schemas.microsoft.com/office/drawing/2014/main" id="{E382BC0D-4ABA-4D33-913B-06FA4EF53628}"/>
              </a:ext>
            </a:extLst>
          </p:cNvPr>
          <p:cNvPicPr>
            <a:picLocks noChangeAspect="1"/>
          </p:cNvPicPr>
          <p:nvPr/>
        </p:nvPicPr>
        <p:blipFill>
          <a:blip r:embed="rId2"/>
          <a:stretch>
            <a:fillRect/>
          </a:stretch>
        </p:blipFill>
        <p:spPr>
          <a:xfrm>
            <a:off x="658367" y="2195340"/>
            <a:ext cx="10936226" cy="2467319"/>
          </a:xfrm>
          <a:prstGeom prst="rect">
            <a:avLst/>
          </a:prstGeom>
        </p:spPr>
      </p:pic>
    </p:spTree>
    <p:extLst>
      <p:ext uri="{BB962C8B-B14F-4D97-AF65-F5344CB8AC3E}">
        <p14:creationId xmlns:p14="http://schemas.microsoft.com/office/powerpoint/2010/main" val="2473794586"/>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139</TotalTime>
  <Words>575</Words>
  <Application>Microsoft Office PowerPoint</Application>
  <PresentationFormat>Widescreen</PresentationFormat>
  <Paragraphs>121</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Calibri</vt:lpstr>
      <vt:lpstr>Calibri Light</vt:lpstr>
      <vt:lpstr>Retrospect</vt:lpstr>
      <vt:lpstr>Qt Gemini</vt:lpstr>
      <vt:lpstr>Starting point – project settings</vt:lpstr>
      <vt:lpstr>Qt CI – settings / not git or gitlab project</vt:lpstr>
      <vt:lpstr>Qt CI – settings / when not configured</vt:lpstr>
      <vt:lpstr>Qt CI – settings / config screen 01</vt:lpstr>
      <vt:lpstr>Qt CI – settings / config screen 02</vt:lpstr>
      <vt:lpstr>Qt CI – settings / configured, not running</vt:lpstr>
      <vt:lpstr>Qt CI – settings / configured, running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Qt Gemini</dc:title>
  <dc:creator>AS. S.</dc:creator>
  <cp:lastModifiedBy>AS. S.</cp:lastModifiedBy>
  <cp:revision>6</cp:revision>
  <dcterms:created xsi:type="dcterms:W3CDTF">2021-12-09T07:30:47Z</dcterms:created>
  <dcterms:modified xsi:type="dcterms:W3CDTF">2021-12-20T12:08:29Z</dcterms:modified>
</cp:coreProperties>
</file>